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6256000" cy="9144000"/>
  <p:notesSz cx="9144000" cy="16256000"/>
  <p:embeddedFontLst>
    <p:embeddedFont>
      <p:font typeface="MiSans" charset="-122" pitchFamily="34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4049a590dc5493f616d307f9c403b25da22e6af.jpg">    </p:cNvPr>
          <p:cNvPicPr>
            <a:picLocks noChangeAspect="1"/>
          </p:cNvPicPr>
          <p:nvPr/>
        </p:nvPicPr>
        <p:blipFill>
          <a:blip r:embed="rId1">
            <a:alphaModFix amt="50000"/>
          </a:blip>
          <a:srcRect l="0" r="0" t="821" b="82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>
                  <a:alpha val="70000"/>
                </a:srgbClr>
              </a:gs>
              <a:gs pos="50000">
                <a:srgbClr val="1A1A1A">
                  <a:alpha val="85000"/>
                </a:srgbClr>
              </a:gs>
              <a:gs pos="100000">
                <a:srgbClr val="1A1A1A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4350" y="920750"/>
            <a:ext cx="4419600" cy="571500"/>
          </a:xfrm>
          <a:custGeom>
            <a:avLst/>
            <a:gdLst/>
            <a:ahLst/>
            <a:cxnLst/>
            <a:rect l="l" t="t" r="r" b="b"/>
            <a:pathLst>
              <a:path w="4419600" h="571500">
                <a:moveTo>
                  <a:pt x="285750" y="0"/>
                </a:moveTo>
                <a:lnTo>
                  <a:pt x="4133850" y="0"/>
                </a:lnTo>
                <a:cubicBezTo>
                  <a:pt x="4291560" y="0"/>
                  <a:pt x="4419600" y="128040"/>
                  <a:pt x="4419600" y="285750"/>
                </a:cubicBezTo>
                <a:lnTo>
                  <a:pt x="4419600" y="285750"/>
                </a:lnTo>
                <a:cubicBezTo>
                  <a:pt x="4419600" y="443460"/>
                  <a:pt x="4291560" y="571500"/>
                  <a:pt x="4133850" y="571500"/>
                </a:cubicBezTo>
                <a:lnTo>
                  <a:pt x="285750" y="571500"/>
                </a:lnTo>
                <a:cubicBezTo>
                  <a:pt x="128040" y="571500"/>
                  <a:pt x="0" y="443460"/>
                  <a:pt x="0" y="285750"/>
                </a:cubicBezTo>
                <a:lnTo>
                  <a:pt x="0" y="285750"/>
                </a:lnTo>
                <a:cubicBezTo>
                  <a:pt x="0" y="128040"/>
                  <a:pt x="128040" y="0"/>
                  <a:pt x="285750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 w="12700">
            <a:solidFill>
              <a:srgbClr val="00A67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4700" y="1054100"/>
            <a:ext cx="401597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spc="180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GENERATIVE AI MASTERCLASS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705100"/>
            <a:ext cx="158496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解密大模型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46355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生成式AI究竟是如何思考的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60325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6"/>
          <p:cNvSpPr/>
          <p:nvPr/>
        </p:nvSpPr>
        <p:spPr>
          <a:xfrm>
            <a:off x="2133600" y="5854700"/>
            <a:ext cx="472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从本质架构到未来趋势的完整解析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9750" y="7721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1" name="Text 8"/>
          <p:cNvSpPr/>
          <p:nvPr/>
        </p:nvSpPr>
        <p:spPr>
          <a:xfrm>
            <a:off x="977900" y="7696200"/>
            <a:ext cx="161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fundamentals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909888" y="7721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23031" y="43656"/>
                </a:moveTo>
                <a:lnTo>
                  <a:pt x="162719" y="43656"/>
                </a:lnTo>
                <a:lnTo>
                  <a:pt x="162719" y="67469"/>
                </a:lnTo>
                <a:lnTo>
                  <a:pt x="123031" y="67469"/>
                </a:lnTo>
                <a:lnTo>
                  <a:pt x="123031" y="43656"/>
                </a:lnTo>
                <a:close/>
                <a:moveTo>
                  <a:pt x="119063" y="15875"/>
                </a:moveTo>
                <a:cubicBezTo>
                  <a:pt x="105916" y="15875"/>
                  <a:pt x="95250" y="26541"/>
                  <a:pt x="95250" y="39688"/>
                </a:cubicBezTo>
                <a:lnTo>
                  <a:pt x="95250" y="71438"/>
                </a:lnTo>
                <a:cubicBezTo>
                  <a:pt x="95250" y="84584"/>
                  <a:pt x="105916" y="95250"/>
                  <a:pt x="119063" y="95250"/>
                </a:cubicBezTo>
                <a:lnTo>
                  <a:pt x="127000" y="95250"/>
                </a:lnTo>
                <a:lnTo>
                  <a:pt x="127000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63500" y="142875"/>
                </a:lnTo>
                <a:lnTo>
                  <a:pt x="63500" y="158750"/>
                </a:lnTo>
                <a:lnTo>
                  <a:pt x="55563" y="158750"/>
                </a:lnTo>
                <a:cubicBezTo>
                  <a:pt x="42416" y="158750"/>
                  <a:pt x="31750" y="169416"/>
                  <a:pt x="31750" y="182563"/>
                </a:cubicBezTo>
                <a:lnTo>
                  <a:pt x="31750" y="214313"/>
                </a:lnTo>
                <a:cubicBezTo>
                  <a:pt x="31750" y="227459"/>
                  <a:pt x="42416" y="238125"/>
                  <a:pt x="55563" y="238125"/>
                </a:cubicBezTo>
                <a:lnTo>
                  <a:pt x="103188" y="238125"/>
                </a:lnTo>
                <a:cubicBezTo>
                  <a:pt x="116334" y="238125"/>
                  <a:pt x="127000" y="227459"/>
                  <a:pt x="127000" y="214313"/>
                </a:cubicBezTo>
                <a:lnTo>
                  <a:pt x="127000" y="182563"/>
                </a:lnTo>
                <a:cubicBezTo>
                  <a:pt x="127000" y="169416"/>
                  <a:pt x="116334" y="158750"/>
                  <a:pt x="103188" y="158750"/>
                </a:cubicBezTo>
                <a:lnTo>
                  <a:pt x="95250" y="158750"/>
                </a:lnTo>
                <a:lnTo>
                  <a:pt x="95250" y="142875"/>
                </a:lnTo>
                <a:lnTo>
                  <a:pt x="190500" y="142875"/>
                </a:lnTo>
                <a:lnTo>
                  <a:pt x="190500" y="158750"/>
                </a:lnTo>
                <a:lnTo>
                  <a:pt x="182563" y="158750"/>
                </a:lnTo>
                <a:cubicBezTo>
                  <a:pt x="169416" y="158750"/>
                  <a:pt x="158750" y="169416"/>
                  <a:pt x="158750" y="182563"/>
                </a:cubicBezTo>
                <a:lnTo>
                  <a:pt x="158750" y="214313"/>
                </a:lnTo>
                <a:cubicBezTo>
                  <a:pt x="158750" y="227459"/>
                  <a:pt x="169416" y="238125"/>
                  <a:pt x="182563" y="238125"/>
                </a:cubicBezTo>
                <a:lnTo>
                  <a:pt x="230188" y="238125"/>
                </a:lnTo>
                <a:cubicBezTo>
                  <a:pt x="243334" y="238125"/>
                  <a:pt x="254000" y="227459"/>
                  <a:pt x="254000" y="214313"/>
                </a:cubicBezTo>
                <a:lnTo>
                  <a:pt x="254000" y="182563"/>
                </a:lnTo>
                <a:cubicBezTo>
                  <a:pt x="254000" y="169416"/>
                  <a:pt x="243334" y="158750"/>
                  <a:pt x="230188" y="158750"/>
                </a:cubicBezTo>
                <a:lnTo>
                  <a:pt x="222250" y="158750"/>
                </a:lnTo>
                <a:lnTo>
                  <a:pt x="222250" y="142875"/>
                </a:lnTo>
                <a:lnTo>
                  <a:pt x="269875" y="142875"/>
                </a:lnTo>
                <a:cubicBezTo>
                  <a:pt x="278656" y="142875"/>
                  <a:pt x="285750" y="135781"/>
                  <a:pt x="285750" y="127000"/>
                </a:cubicBezTo>
                <a:cubicBezTo>
                  <a:pt x="285750" y="118219"/>
                  <a:pt x="278656" y="111125"/>
                  <a:pt x="269875" y="111125"/>
                </a:cubicBezTo>
                <a:lnTo>
                  <a:pt x="158750" y="111125"/>
                </a:lnTo>
                <a:lnTo>
                  <a:pt x="158750" y="95250"/>
                </a:lnTo>
                <a:lnTo>
                  <a:pt x="166688" y="95250"/>
                </a:lnTo>
                <a:cubicBezTo>
                  <a:pt x="179834" y="95250"/>
                  <a:pt x="190500" y="84584"/>
                  <a:pt x="190500" y="71438"/>
                </a:cubicBezTo>
                <a:lnTo>
                  <a:pt x="190500" y="39688"/>
                </a:lnTo>
                <a:cubicBezTo>
                  <a:pt x="190500" y="26541"/>
                  <a:pt x="179834" y="15875"/>
                  <a:pt x="166688" y="15875"/>
                </a:cubicBezTo>
                <a:lnTo>
                  <a:pt x="119063" y="15875"/>
                </a:lnTo>
                <a:close/>
                <a:moveTo>
                  <a:pt x="222250" y="186531"/>
                </a:moveTo>
                <a:lnTo>
                  <a:pt x="226219" y="186531"/>
                </a:lnTo>
                <a:lnTo>
                  <a:pt x="226219" y="210344"/>
                </a:lnTo>
                <a:lnTo>
                  <a:pt x="186531" y="210344"/>
                </a:lnTo>
                <a:lnTo>
                  <a:pt x="186531" y="186531"/>
                </a:lnTo>
                <a:lnTo>
                  <a:pt x="222250" y="186531"/>
                </a:lnTo>
                <a:close/>
                <a:moveTo>
                  <a:pt x="95250" y="186531"/>
                </a:moveTo>
                <a:lnTo>
                  <a:pt x="99219" y="186531"/>
                </a:lnTo>
                <a:lnTo>
                  <a:pt x="99219" y="210344"/>
                </a:lnTo>
                <a:lnTo>
                  <a:pt x="59531" y="210344"/>
                </a:lnTo>
                <a:lnTo>
                  <a:pt x="59531" y="186531"/>
                </a:lnTo>
                <a:lnTo>
                  <a:pt x="95250" y="186531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Text 10"/>
          <p:cNvSpPr/>
          <p:nvPr/>
        </p:nvSpPr>
        <p:spPr>
          <a:xfrm>
            <a:off x="3363913" y="7696200"/>
            <a:ext cx="125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955183" y="7721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5" name="Text 12"/>
          <p:cNvSpPr/>
          <p:nvPr/>
        </p:nvSpPr>
        <p:spPr>
          <a:xfrm>
            <a:off x="5393333" y="7696200"/>
            <a:ext cx="135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trends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815145" y="7467600"/>
            <a:ext cx="1308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00A67E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340" y="432340"/>
            <a:ext cx="15466979" cy="216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1" b="1" spc="238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Limitation 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32340" y="734979"/>
            <a:ext cx="15585872" cy="432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64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幻觉：概率生成的双刃剑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32340" y="1297021"/>
            <a:ext cx="691745" cy="43234"/>
          </a:xfrm>
          <a:custGeom>
            <a:avLst/>
            <a:gdLst/>
            <a:ahLst/>
            <a:cxnLst/>
            <a:rect l="l" t="t" r="r" b="b"/>
            <a:pathLst>
              <a:path w="691745" h="43234">
                <a:moveTo>
                  <a:pt x="0" y="0"/>
                </a:moveTo>
                <a:lnTo>
                  <a:pt x="691745" y="0"/>
                </a:lnTo>
                <a:lnTo>
                  <a:pt x="691745" y="43234"/>
                </a:lnTo>
                <a:lnTo>
                  <a:pt x="0" y="43234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Shape 3"/>
          <p:cNvSpPr/>
          <p:nvPr/>
        </p:nvSpPr>
        <p:spPr>
          <a:xfrm>
            <a:off x="453957" y="1599660"/>
            <a:ext cx="7544340" cy="3177702"/>
          </a:xfrm>
          <a:custGeom>
            <a:avLst/>
            <a:gdLst/>
            <a:ahLst/>
            <a:cxnLst/>
            <a:rect l="l" t="t" r="r" b="b"/>
            <a:pathLst>
              <a:path w="7544340" h="3177702">
                <a:moveTo>
                  <a:pt x="43234" y="0"/>
                </a:moveTo>
                <a:lnTo>
                  <a:pt x="7414627" y="0"/>
                </a:lnTo>
                <a:cubicBezTo>
                  <a:pt x="7486266" y="0"/>
                  <a:pt x="7544340" y="58075"/>
                  <a:pt x="7544340" y="129714"/>
                </a:cubicBezTo>
                <a:lnTo>
                  <a:pt x="7544340" y="3047988"/>
                </a:lnTo>
                <a:cubicBezTo>
                  <a:pt x="7544340" y="3119627"/>
                  <a:pt x="7486266" y="3177702"/>
                  <a:pt x="7414627" y="3177702"/>
                </a:cubicBezTo>
                <a:lnTo>
                  <a:pt x="43234" y="3177702"/>
                </a:lnTo>
                <a:cubicBezTo>
                  <a:pt x="19357" y="3177702"/>
                  <a:pt x="0" y="3158346"/>
                  <a:pt x="0" y="3134468"/>
                </a:cubicBezTo>
                <a:lnTo>
                  <a:pt x="0" y="43234"/>
                </a:lnTo>
                <a:cubicBezTo>
                  <a:pt x="0" y="19373"/>
                  <a:pt x="19373" y="0"/>
                  <a:pt x="43234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6" name="Shape 4"/>
          <p:cNvSpPr/>
          <p:nvPr/>
        </p:nvSpPr>
        <p:spPr>
          <a:xfrm>
            <a:off x="453957" y="1599660"/>
            <a:ext cx="43234" cy="3177702"/>
          </a:xfrm>
          <a:custGeom>
            <a:avLst/>
            <a:gdLst/>
            <a:ahLst/>
            <a:cxnLst/>
            <a:rect l="l" t="t" r="r" b="b"/>
            <a:pathLst>
              <a:path w="43234" h="3177702">
                <a:moveTo>
                  <a:pt x="43234" y="0"/>
                </a:moveTo>
                <a:lnTo>
                  <a:pt x="43234" y="0"/>
                </a:lnTo>
                <a:lnTo>
                  <a:pt x="43234" y="3177702"/>
                </a:lnTo>
                <a:lnTo>
                  <a:pt x="43234" y="3177702"/>
                </a:lnTo>
                <a:cubicBezTo>
                  <a:pt x="19357" y="3177702"/>
                  <a:pt x="0" y="3158346"/>
                  <a:pt x="0" y="3134468"/>
                </a:cubicBezTo>
                <a:lnTo>
                  <a:pt x="0" y="43234"/>
                </a:lnTo>
                <a:cubicBezTo>
                  <a:pt x="0" y="19373"/>
                  <a:pt x="19373" y="0"/>
                  <a:pt x="43234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7" name="Shape 5"/>
          <p:cNvSpPr/>
          <p:nvPr/>
        </p:nvSpPr>
        <p:spPr>
          <a:xfrm>
            <a:off x="734979" y="1859064"/>
            <a:ext cx="518809" cy="518809"/>
          </a:xfrm>
          <a:custGeom>
            <a:avLst/>
            <a:gdLst/>
            <a:ahLst/>
            <a:cxnLst/>
            <a:rect l="l" t="t" r="r" b="b"/>
            <a:pathLst>
              <a:path w="518809" h="518809">
                <a:moveTo>
                  <a:pt x="86470" y="0"/>
                </a:moveTo>
                <a:lnTo>
                  <a:pt x="432339" y="0"/>
                </a:lnTo>
                <a:cubicBezTo>
                  <a:pt x="480095" y="0"/>
                  <a:pt x="518809" y="38714"/>
                  <a:pt x="518809" y="86470"/>
                </a:cubicBezTo>
                <a:lnTo>
                  <a:pt x="518809" y="432339"/>
                </a:lnTo>
                <a:cubicBezTo>
                  <a:pt x="518809" y="480095"/>
                  <a:pt x="480095" y="518809"/>
                  <a:pt x="432339" y="518809"/>
                </a:cubicBezTo>
                <a:lnTo>
                  <a:pt x="86470" y="518809"/>
                </a:lnTo>
                <a:cubicBezTo>
                  <a:pt x="38714" y="518809"/>
                  <a:pt x="0" y="480095"/>
                  <a:pt x="0" y="432339"/>
                </a:cubicBezTo>
                <a:lnTo>
                  <a:pt x="0" y="86470"/>
                </a:lnTo>
                <a:cubicBezTo>
                  <a:pt x="0" y="38746"/>
                  <a:pt x="38746" y="0"/>
                  <a:pt x="86470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886298" y="2010383"/>
            <a:ext cx="216170" cy="216170"/>
          </a:xfrm>
          <a:custGeom>
            <a:avLst/>
            <a:gdLst/>
            <a:ahLst/>
            <a:cxnLst/>
            <a:rect l="l" t="t" r="r" b="b"/>
            <a:pathLst>
              <a:path w="216170" h="216170">
                <a:moveTo>
                  <a:pt x="50665" y="23644"/>
                </a:moveTo>
                <a:cubicBezTo>
                  <a:pt x="50665" y="10597"/>
                  <a:pt x="61262" y="0"/>
                  <a:pt x="74309" y="0"/>
                </a:cubicBezTo>
                <a:lnTo>
                  <a:pt x="84441" y="0"/>
                </a:lnTo>
                <a:cubicBezTo>
                  <a:pt x="91915" y="0"/>
                  <a:pt x="97952" y="6038"/>
                  <a:pt x="97952" y="13511"/>
                </a:cubicBezTo>
                <a:lnTo>
                  <a:pt x="97952" y="202660"/>
                </a:lnTo>
                <a:cubicBezTo>
                  <a:pt x="97952" y="210133"/>
                  <a:pt x="91915" y="216170"/>
                  <a:pt x="84441" y="216170"/>
                </a:cubicBezTo>
                <a:lnTo>
                  <a:pt x="70931" y="216170"/>
                </a:lnTo>
                <a:cubicBezTo>
                  <a:pt x="58349" y="216170"/>
                  <a:pt x="47752" y="207557"/>
                  <a:pt x="44754" y="195904"/>
                </a:cubicBezTo>
                <a:cubicBezTo>
                  <a:pt x="44458" y="195904"/>
                  <a:pt x="44205" y="195904"/>
                  <a:pt x="43910" y="195904"/>
                </a:cubicBezTo>
                <a:cubicBezTo>
                  <a:pt x="25248" y="195904"/>
                  <a:pt x="10133" y="180789"/>
                  <a:pt x="10133" y="162128"/>
                </a:cubicBezTo>
                <a:cubicBezTo>
                  <a:pt x="10133" y="154528"/>
                  <a:pt x="12666" y="147519"/>
                  <a:pt x="16888" y="141862"/>
                </a:cubicBezTo>
                <a:cubicBezTo>
                  <a:pt x="8697" y="135697"/>
                  <a:pt x="3378" y="125902"/>
                  <a:pt x="3378" y="114840"/>
                </a:cubicBezTo>
                <a:cubicBezTo>
                  <a:pt x="3378" y="101794"/>
                  <a:pt x="10809" y="90437"/>
                  <a:pt x="21617" y="84821"/>
                </a:cubicBezTo>
                <a:cubicBezTo>
                  <a:pt x="18619" y="79755"/>
                  <a:pt x="16888" y="73844"/>
                  <a:pt x="16888" y="67553"/>
                </a:cubicBezTo>
                <a:cubicBezTo>
                  <a:pt x="16888" y="48892"/>
                  <a:pt x="32003" y="33777"/>
                  <a:pt x="50665" y="33777"/>
                </a:cubicBezTo>
                <a:lnTo>
                  <a:pt x="50665" y="23644"/>
                </a:lnTo>
                <a:close/>
                <a:moveTo>
                  <a:pt x="165505" y="23644"/>
                </a:moveTo>
                <a:lnTo>
                  <a:pt x="165505" y="33777"/>
                </a:lnTo>
                <a:cubicBezTo>
                  <a:pt x="184167" y="33777"/>
                  <a:pt x="199282" y="48892"/>
                  <a:pt x="199282" y="67553"/>
                </a:cubicBezTo>
                <a:cubicBezTo>
                  <a:pt x="199282" y="73886"/>
                  <a:pt x="197551" y="79797"/>
                  <a:pt x="194553" y="84821"/>
                </a:cubicBezTo>
                <a:cubicBezTo>
                  <a:pt x="205404" y="90437"/>
                  <a:pt x="212793" y="101752"/>
                  <a:pt x="212793" y="114840"/>
                </a:cubicBezTo>
                <a:cubicBezTo>
                  <a:pt x="212793" y="125902"/>
                  <a:pt x="207473" y="135697"/>
                  <a:pt x="199282" y="141862"/>
                </a:cubicBezTo>
                <a:cubicBezTo>
                  <a:pt x="203504" y="147519"/>
                  <a:pt x="206037" y="154528"/>
                  <a:pt x="206037" y="162128"/>
                </a:cubicBezTo>
                <a:cubicBezTo>
                  <a:pt x="206037" y="180789"/>
                  <a:pt x="190922" y="195904"/>
                  <a:pt x="172261" y="195904"/>
                </a:cubicBezTo>
                <a:cubicBezTo>
                  <a:pt x="171965" y="195904"/>
                  <a:pt x="171712" y="195904"/>
                  <a:pt x="171416" y="195904"/>
                </a:cubicBezTo>
                <a:cubicBezTo>
                  <a:pt x="168419" y="207557"/>
                  <a:pt x="157821" y="216170"/>
                  <a:pt x="145239" y="216170"/>
                </a:cubicBezTo>
                <a:lnTo>
                  <a:pt x="131729" y="216170"/>
                </a:lnTo>
                <a:cubicBezTo>
                  <a:pt x="124256" y="216170"/>
                  <a:pt x="118218" y="210133"/>
                  <a:pt x="118218" y="202660"/>
                </a:cubicBezTo>
                <a:lnTo>
                  <a:pt x="118218" y="13511"/>
                </a:lnTo>
                <a:cubicBezTo>
                  <a:pt x="118218" y="6038"/>
                  <a:pt x="124256" y="0"/>
                  <a:pt x="131729" y="0"/>
                </a:cubicBezTo>
                <a:lnTo>
                  <a:pt x="141862" y="0"/>
                </a:lnTo>
                <a:cubicBezTo>
                  <a:pt x="154908" y="0"/>
                  <a:pt x="165505" y="10597"/>
                  <a:pt x="165505" y="23644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7"/>
          <p:cNvSpPr/>
          <p:nvPr/>
        </p:nvSpPr>
        <p:spPr>
          <a:xfrm>
            <a:off x="1426723" y="1859064"/>
            <a:ext cx="1945532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43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幻觉产生的机理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4979" y="2550809"/>
            <a:ext cx="7090383" cy="843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2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大模型作为</a:t>
            </a:r>
            <a:pPr>
              <a:lnSpc>
                <a:spcPct val="140000"/>
              </a:lnSpc>
            </a:pPr>
            <a:r>
              <a:rPr lang="en-US" sz="1362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概率模型而非数据库</a:t>
            </a:r>
            <a:pPr>
              <a:lnSpc>
                <a:spcPct val="140000"/>
              </a:lnSpc>
            </a:pPr>
            <a:r>
              <a:rPr lang="en-US" sz="1362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，其生成机制决定了即使遇到知识盲区，它仍会基于概率进行"接龙"，而非像检索系统那样返回"未找到相关信息"。这种"必须生成"的特性导致了幻觉——即编造事实。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45787" y="3566809"/>
            <a:ext cx="6993106" cy="951149"/>
          </a:xfrm>
          <a:custGeom>
            <a:avLst/>
            <a:gdLst/>
            <a:ahLst/>
            <a:cxnLst/>
            <a:rect l="l" t="t" r="r" b="b"/>
            <a:pathLst>
              <a:path w="6993106" h="951149">
                <a:moveTo>
                  <a:pt x="21617" y="0"/>
                </a:moveTo>
                <a:lnTo>
                  <a:pt x="6906637" y="0"/>
                </a:lnTo>
                <a:cubicBezTo>
                  <a:pt x="6954393" y="0"/>
                  <a:pt x="6993106" y="38713"/>
                  <a:pt x="6993106" y="86469"/>
                </a:cubicBezTo>
                <a:lnTo>
                  <a:pt x="6993106" y="864680"/>
                </a:lnTo>
                <a:cubicBezTo>
                  <a:pt x="6993106" y="912435"/>
                  <a:pt x="6954393" y="951149"/>
                  <a:pt x="6906637" y="951149"/>
                </a:cubicBezTo>
                <a:lnTo>
                  <a:pt x="21617" y="951149"/>
                </a:lnTo>
                <a:cubicBezTo>
                  <a:pt x="9678" y="951149"/>
                  <a:pt x="0" y="941471"/>
                  <a:pt x="0" y="929532"/>
                </a:cubicBezTo>
                <a:lnTo>
                  <a:pt x="0" y="21617"/>
                </a:lnTo>
                <a:cubicBezTo>
                  <a:pt x="0" y="9686"/>
                  <a:pt x="9686" y="0"/>
                  <a:pt x="21617" y="0"/>
                </a:cubicBezTo>
                <a:close/>
              </a:path>
            </a:pathLst>
          </a:custGeom>
          <a:solidFill>
            <a:srgbClr val="00A67E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745787" y="3566809"/>
            <a:ext cx="21617" cy="951149"/>
          </a:xfrm>
          <a:custGeom>
            <a:avLst/>
            <a:gdLst/>
            <a:ahLst/>
            <a:cxnLst/>
            <a:rect l="l" t="t" r="r" b="b"/>
            <a:pathLst>
              <a:path w="21617" h="951149">
                <a:moveTo>
                  <a:pt x="21617" y="0"/>
                </a:moveTo>
                <a:lnTo>
                  <a:pt x="21617" y="0"/>
                </a:lnTo>
                <a:lnTo>
                  <a:pt x="21617" y="951149"/>
                </a:lnTo>
                <a:lnTo>
                  <a:pt x="21617" y="951149"/>
                </a:lnTo>
                <a:cubicBezTo>
                  <a:pt x="9678" y="951149"/>
                  <a:pt x="0" y="941471"/>
                  <a:pt x="0" y="929532"/>
                </a:cubicBezTo>
                <a:lnTo>
                  <a:pt x="0" y="21617"/>
                </a:lnTo>
                <a:cubicBezTo>
                  <a:pt x="0" y="9686"/>
                  <a:pt x="9686" y="0"/>
                  <a:pt x="21617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Text 11"/>
          <p:cNvSpPr/>
          <p:nvPr/>
        </p:nvSpPr>
        <p:spPr>
          <a:xfrm>
            <a:off x="929532" y="3739745"/>
            <a:ext cx="6722894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本质原因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9532" y="4085617"/>
            <a:ext cx="6722894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概率采样机制 + 训练数据覆盖不全 + 模型无法判断自身知识边界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53957" y="4993532"/>
            <a:ext cx="7544340" cy="3026383"/>
          </a:xfrm>
          <a:custGeom>
            <a:avLst/>
            <a:gdLst/>
            <a:ahLst/>
            <a:cxnLst/>
            <a:rect l="l" t="t" r="r" b="b"/>
            <a:pathLst>
              <a:path w="7544340" h="3026383">
                <a:moveTo>
                  <a:pt x="43234" y="0"/>
                </a:moveTo>
                <a:lnTo>
                  <a:pt x="7414630" y="0"/>
                </a:lnTo>
                <a:cubicBezTo>
                  <a:pt x="7486267" y="0"/>
                  <a:pt x="7544340" y="58073"/>
                  <a:pt x="7544340" y="129711"/>
                </a:cubicBezTo>
                <a:lnTo>
                  <a:pt x="7544340" y="2896672"/>
                </a:lnTo>
                <a:cubicBezTo>
                  <a:pt x="7544340" y="2968309"/>
                  <a:pt x="7486267" y="3026383"/>
                  <a:pt x="7414630" y="3026383"/>
                </a:cubicBezTo>
                <a:lnTo>
                  <a:pt x="43234" y="3026383"/>
                </a:lnTo>
                <a:cubicBezTo>
                  <a:pt x="19357" y="3026383"/>
                  <a:pt x="0" y="3007026"/>
                  <a:pt x="0" y="2983149"/>
                </a:cubicBezTo>
                <a:lnTo>
                  <a:pt x="0" y="43234"/>
                </a:lnTo>
                <a:cubicBezTo>
                  <a:pt x="0" y="19373"/>
                  <a:pt x="19373" y="0"/>
                  <a:pt x="43234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16" name="Shape 14"/>
          <p:cNvSpPr/>
          <p:nvPr/>
        </p:nvSpPr>
        <p:spPr>
          <a:xfrm>
            <a:off x="453957" y="4993532"/>
            <a:ext cx="43234" cy="3026383"/>
          </a:xfrm>
          <a:custGeom>
            <a:avLst/>
            <a:gdLst/>
            <a:ahLst/>
            <a:cxnLst/>
            <a:rect l="l" t="t" r="r" b="b"/>
            <a:pathLst>
              <a:path w="43234" h="3026383">
                <a:moveTo>
                  <a:pt x="43234" y="0"/>
                </a:moveTo>
                <a:lnTo>
                  <a:pt x="43234" y="0"/>
                </a:lnTo>
                <a:lnTo>
                  <a:pt x="43234" y="3026383"/>
                </a:lnTo>
                <a:lnTo>
                  <a:pt x="43234" y="3026383"/>
                </a:lnTo>
                <a:cubicBezTo>
                  <a:pt x="19357" y="3026383"/>
                  <a:pt x="0" y="3007026"/>
                  <a:pt x="0" y="2983149"/>
                </a:cubicBezTo>
                <a:lnTo>
                  <a:pt x="0" y="43234"/>
                </a:lnTo>
                <a:cubicBezTo>
                  <a:pt x="0" y="19373"/>
                  <a:pt x="19373" y="0"/>
                  <a:pt x="43234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7" name="Shape 15"/>
          <p:cNvSpPr/>
          <p:nvPr/>
        </p:nvSpPr>
        <p:spPr>
          <a:xfrm>
            <a:off x="734979" y="5252936"/>
            <a:ext cx="518809" cy="518809"/>
          </a:xfrm>
          <a:custGeom>
            <a:avLst/>
            <a:gdLst/>
            <a:ahLst/>
            <a:cxnLst/>
            <a:rect l="l" t="t" r="r" b="b"/>
            <a:pathLst>
              <a:path w="518809" h="518809">
                <a:moveTo>
                  <a:pt x="86470" y="0"/>
                </a:moveTo>
                <a:lnTo>
                  <a:pt x="432339" y="0"/>
                </a:lnTo>
                <a:cubicBezTo>
                  <a:pt x="480095" y="0"/>
                  <a:pt x="518809" y="38714"/>
                  <a:pt x="518809" y="86470"/>
                </a:cubicBezTo>
                <a:lnTo>
                  <a:pt x="518809" y="432339"/>
                </a:lnTo>
                <a:cubicBezTo>
                  <a:pt x="518809" y="480095"/>
                  <a:pt x="480095" y="518809"/>
                  <a:pt x="432339" y="518809"/>
                </a:cubicBezTo>
                <a:lnTo>
                  <a:pt x="86470" y="518809"/>
                </a:lnTo>
                <a:cubicBezTo>
                  <a:pt x="38714" y="518809"/>
                  <a:pt x="0" y="480095"/>
                  <a:pt x="0" y="432339"/>
                </a:cubicBezTo>
                <a:lnTo>
                  <a:pt x="0" y="86470"/>
                </a:lnTo>
                <a:cubicBezTo>
                  <a:pt x="0" y="38746"/>
                  <a:pt x="38746" y="0"/>
                  <a:pt x="86470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872787" y="5404255"/>
            <a:ext cx="243191" cy="216170"/>
          </a:xfrm>
          <a:custGeom>
            <a:avLst/>
            <a:gdLst/>
            <a:ahLst/>
            <a:cxnLst/>
            <a:rect l="l" t="t" r="r" b="b"/>
            <a:pathLst>
              <a:path w="243191" h="216170">
                <a:moveTo>
                  <a:pt x="-2111" y="49820"/>
                </a:moveTo>
                <a:lnTo>
                  <a:pt x="9922" y="118091"/>
                </a:lnTo>
                <a:cubicBezTo>
                  <a:pt x="15833" y="151657"/>
                  <a:pt x="42136" y="177960"/>
                  <a:pt x="75702" y="183871"/>
                </a:cubicBezTo>
                <a:lnTo>
                  <a:pt x="81064" y="184800"/>
                </a:lnTo>
                <a:cubicBezTo>
                  <a:pt x="74097" y="172725"/>
                  <a:pt x="69622" y="159172"/>
                  <a:pt x="68144" y="144902"/>
                </a:cubicBezTo>
                <a:lnTo>
                  <a:pt x="57969" y="146717"/>
                </a:lnTo>
                <a:cubicBezTo>
                  <a:pt x="53874" y="147435"/>
                  <a:pt x="50032" y="144268"/>
                  <a:pt x="50834" y="140173"/>
                </a:cubicBezTo>
                <a:cubicBezTo>
                  <a:pt x="52860" y="129744"/>
                  <a:pt x="58898" y="120498"/>
                  <a:pt x="67595" y="114460"/>
                </a:cubicBezTo>
                <a:lnTo>
                  <a:pt x="67595" y="82964"/>
                </a:lnTo>
                <a:cubicBezTo>
                  <a:pt x="67004" y="83302"/>
                  <a:pt x="66329" y="83513"/>
                  <a:pt x="65611" y="83639"/>
                </a:cubicBezTo>
                <a:lnTo>
                  <a:pt x="39012" y="88326"/>
                </a:lnTo>
                <a:cubicBezTo>
                  <a:pt x="35339" y="88959"/>
                  <a:pt x="31708" y="86468"/>
                  <a:pt x="32299" y="82795"/>
                </a:cubicBezTo>
                <a:cubicBezTo>
                  <a:pt x="33608" y="74520"/>
                  <a:pt x="40067" y="67595"/>
                  <a:pt x="48807" y="66033"/>
                </a:cubicBezTo>
                <a:cubicBezTo>
                  <a:pt x="56069" y="64767"/>
                  <a:pt x="63120" y="67511"/>
                  <a:pt x="67638" y="72704"/>
                </a:cubicBezTo>
                <a:lnTo>
                  <a:pt x="67638" y="63120"/>
                </a:lnTo>
                <a:cubicBezTo>
                  <a:pt x="67638" y="53620"/>
                  <a:pt x="70551" y="40996"/>
                  <a:pt x="81275" y="32130"/>
                </a:cubicBezTo>
                <a:cubicBezTo>
                  <a:pt x="92252" y="23053"/>
                  <a:pt x="109858" y="13595"/>
                  <a:pt x="134009" y="9246"/>
                </a:cubicBezTo>
                <a:cubicBezTo>
                  <a:pt x="121131" y="2364"/>
                  <a:pt x="97572" y="-4264"/>
                  <a:pt x="64851" y="1478"/>
                </a:cubicBezTo>
                <a:cubicBezTo>
                  <a:pt x="30948" y="7473"/>
                  <a:pt x="10809" y="22630"/>
                  <a:pt x="1478" y="33608"/>
                </a:cubicBezTo>
                <a:cubicBezTo>
                  <a:pt x="-2322" y="38041"/>
                  <a:pt x="-3082" y="44121"/>
                  <a:pt x="-2069" y="49863"/>
                </a:cubicBezTo>
                <a:close/>
                <a:moveTo>
                  <a:pt x="87819" y="58560"/>
                </a:moveTo>
                <a:lnTo>
                  <a:pt x="87819" y="132362"/>
                </a:lnTo>
                <a:cubicBezTo>
                  <a:pt x="87819" y="166434"/>
                  <a:pt x="109141" y="196918"/>
                  <a:pt x="141186" y="208528"/>
                </a:cubicBezTo>
                <a:lnTo>
                  <a:pt x="152881" y="212793"/>
                </a:lnTo>
                <a:cubicBezTo>
                  <a:pt x="158834" y="214946"/>
                  <a:pt x="165379" y="214946"/>
                  <a:pt x="171332" y="212793"/>
                </a:cubicBezTo>
                <a:lnTo>
                  <a:pt x="183069" y="208570"/>
                </a:lnTo>
                <a:cubicBezTo>
                  <a:pt x="215115" y="196918"/>
                  <a:pt x="236436" y="166476"/>
                  <a:pt x="236436" y="132362"/>
                </a:cubicBezTo>
                <a:lnTo>
                  <a:pt x="236436" y="58560"/>
                </a:lnTo>
                <a:cubicBezTo>
                  <a:pt x="236436" y="55647"/>
                  <a:pt x="235550" y="52734"/>
                  <a:pt x="233481" y="50707"/>
                </a:cubicBezTo>
                <a:cubicBezTo>
                  <a:pt x="223939" y="41207"/>
                  <a:pt x="200464" y="27063"/>
                  <a:pt x="162128" y="27063"/>
                </a:cubicBezTo>
                <a:cubicBezTo>
                  <a:pt x="123791" y="27063"/>
                  <a:pt x="100316" y="41250"/>
                  <a:pt x="90775" y="50707"/>
                </a:cubicBezTo>
                <a:cubicBezTo>
                  <a:pt x="88706" y="52776"/>
                  <a:pt x="87819" y="55647"/>
                  <a:pt x="87819" y="58560"/>
                </a:cubicBezTo>
                <a:close/>
                <a:moveTo>
                  <a:pt x="115727" y="137555"/>
                </a:moveTo>
                <a:cubicBezTo>
                  <a:pt x="115136" y="134600"/>
                  <a:pt x="118683" y="132911"/>
                  <a:pt x="121089" y="134769"/>
                </a:cubicBezTo>
                <a:cubicBezTo>
                  <a:pt x="132446" y="143466"/>
                  <a:pt x="146675" y="148659"/>
                  <a:pt x="162128" y="148659"/>
                </a:cubicBezTo>
                <a:cubicBezTo>
                  <a:pt x="177580" y="148659"/>
                  <a:pt x="191767" y="143466"/>
                  <a:pt x="203166" y="134769"/>
                </a:cubicBezTo>
                <a:cubicBezTo>
                  <a:pt x="205573" y="132911"/>
                  <a:pt x="209119" y="134600"/>
                  <a:pt x="208528" y="137555"/>
                </a:cubicBezTo>
                <a:cubicBezTo>
                  <a:pt x="204264" y="159257"/>
                  <a:pt x="185096" y="175681"/>
                  <a:pt x="162128" y="175681"/>
                </a:cubicBezTo>
                <a:cubicBezTo>
                  <a:pt x="139160" y="175681"/>
                  <a:pt x="119991" y="159299"/>
                  <a:pt x="115727" y="137555"/>
                </a:cubicBezTo>
                <a:close/>
                <a:moveTo>
                  <a:pt x="115938" y="94701"/>
                </a:moveTo>
                <a:cubicBezTo>
                  <a:pt x="118725" y="86764"/>
                  <a:pt x="126240" y="81064"/>
                  <a:pt x="135106" y="81064"/>
                </a:cubicBezTo>
                <a:cubicBezTo>
                  <a:pt x="143973" y="81064"/>
                  <a:pt x="151530" y="86764"/>
                  <a:pt x="154275" y="94701"/>
                </a:cubicBezTo>
                <a:cubicBezTo>
                  <a:pt x="155499" y="98248"/>
                  <a:pt x="152375" y="101330"/>
                  <a:pt x="148617" y="101330"/>
                </a:cubicBezTo>
                <a:lnTo>
                  <a:pt x="121596" y="101330"/>
                </a:lnTo>
                <a:cubicBezTo>
                  <a:pt x="117880" y="101330"/>
                  <a:pt x="114714" y="98205"/>
                  <a:pt x="115938" y="94701"/>
                </a:cubicBezTo>
                <a:close/>
                <a:moveTo>
                  <a:pt x="202660" y="101330"/>
                </a:moveTo>
                <a:lnTo>
                  <a:pt x="175638" y="101330"/>
                </a:lnTo>
                <a:cubicBezTo>
                  <a:pt x="171923" y="101330"/>
                  <a:pt x="168756" y="98205"/>
                  <a:pt x="169981" y="94701"/>
                </a:cubicBezTo>
                <a:cubicBezTo>
                  <a:pt x="172725" y="86764"/>
                  <a:pt x="180283" y="81064"/>
                  <a:pt x="189149" y="81064"/>
                </a:cubicBezTo>
                <a:cubicBezTo>
                  <a:pt x="198015" y="81064"/>
                  <a:pt x="205573" y="86764"/>
                  <a:pt x="208317" y="94701"/>
                </a:cubicBezTo>
                <a:cubicBezTo>
                  <a:pt x="209542" y="98248"/>
                  <a:pt x="206417" y="101330"/>
                  <a:pt x="202660" y="10133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9" name="Text 17"/>
          <p:cNvSpPr/>
          <p:nvPr/>
        </p:nvSpPr>
        <p:spPr>
          <a:xfrm>
            <a:off x="1426723" y="5252936"/>
            <a:ext cx="3761362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43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典型表现：细节丰富却完全虚构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67404" y="5987915"/>
            <a:ext cx="151319" cy="172936"/>
          </a:xfrm>
          <a:custGeom>
            <a:avLst/>
            <a:gdLst/>
            <a:ahLst/>
            <a:cxnLst/>
            <a:rect l="l" t="t" r="r" b="b"/>
            <a:pathLst>
              <a:path w="151319" h="172936">
                <a:moveTo>
                  <a:pt x="151319" y="99979"/>
                </a:moveTo>
                <a:cubicBezTo>
                  <a:pt x="151319" y="122373"/>
                  <a:pt x="133181" y="140511"/>
                  <a:pt x="110787" y="140511"/>
                </a:cubicBezTo>
                <a:lnTo>
                  <a:pt x="108085" y="140511"/>
                </a:lnTo>
                <a:cubicBezTo>
                  <a:pt x="102107" y="140511"/>
                  <a:pt x="97277" y="135681"/>
                  <a:pt x="97277" y="129702"/>
                </a:cubicBezTo>
                <a:cubicBezTo>
                  <a:pt x="97277" y="123724"/>
                  <a:pt x="102107" y="118894"/>
                  <a:pt x="108085" y="118894"/>
                </a:cubicBezTo>
                <a:lnTo>
                  <a:pt x="110787" y="118894"/>
                </a:lnTo>
                <a:cubicBezTo>
                  <a:pt x="121224" y="118894"/>
                  <a:pt x="129702" y="110416"/>
                  <a:pt x="129702" y="99979"/>
                </a:cubicBezTo>
                <a:lnTo>
                  <a:pt x="129702" y="97277"/>
                </a:lnTo>
                <a:lnTo>
                  <a:pt x="108085" y="97277"/>
                </a:lnTo>
                <a:cubicBezTo>
                  <a:pt x="96162" y="97277"/>
                  <a:pt x="86468" y="87583"/>
                  <a:pt x="86468" y="75660"/>
                </a:cubicBezTo>
                <a:lnTo>
                  <a:pt x="86468" y="54043"/>
                </a:lnTo>
                <a:cubicBezTo>
                  <a:pt x="86468" y="42119"/>
                  <a:pt x="96162" y="32426"/>
                  <a:pt x="108085" y="32426"/>
                </a:cubicBezTo>
                <a:lnTo>
                  <a:pt x="129702" y="32426"/>
                </a:lnTo>
                <a:cubicBezTo>
                  <a:pt x="141625" y="32426"/>
                  <a:pt x="151319" y="42119"/>
                  <a:pt x="151319" y="54043"/>
                </a:cubicBezTo>
                <a:lnTo>
                  <a:pt x="151319" y="99979"/>
                </a:lnTo>
                <a:close/>
                <a:moveTo>
                  <a:pt x="64851" y="99979"/>
                </a:moveTo>
                <a:cubicBezTo>
                  <a:pt x="64851" y="122373"/>
                  <a:pt x="46713" y="140511"/>
                  <a:pt x="24319" y="140511"/>
                </a:cubicBezTo>
                <a:lnTo>
                  <a:pt x="21617" y="140511"/>
                </a:lnTo>
                <a:cubicBezTo>
                  <a:pt x="15639" y="140511"/>
                  <a:pt x="10809" y="135681"/>
                  <a:pt x="10809" y="129702"/>
                </a:cubicBezTo>
                <a:cubicBezTo>
                  <a:pt x="10809" y="123724"/>
                  <a:pt x="15639" y="118894"/>
                  <a:pt x="21617" y="118894"/>
                </a:cubicBezTo>
                <a:lnTo>
                  <a:pt x="24319" y="118894"/>
                </a:lnTo>
                <a:cubicBezTo>
                  <a:pt x="34756" y="118894"/>
                  <a:pt x="43234" y="110416"/>
                  <a:pt x="43234" y="99979"/>
                </a:cubicBezTo>
                <a:lnTo>
                  <a:pt x="43234" y="97277"/>
                </a:lnTo>
                <a:lnTo>
                  <a:pt x="21617" y="97277"/>
                </a:lnTo>
                <a:cubicBezTo>
                  <a:pt x="9694" y="97277"/>
                  <a:pt x="0" y="87583"/>
                  <a:pt x="0" y="75660"/>
                </a:cubicBezTo>
                <a:lnTo>
                  <a:pt x="0" y="54043"/>
                </a:lnTo>
                <a:cubicBezTo>
                  <a:pt x="0" y="42119"/>
                  <a:pt x="9694" y="32426"/>
                  <a:pt x="21617" y="32426"/>
                </a:cubicBezTo>
                <a:lnTo>
                  <a:pt x="43234" y="32426"/>
                </a:lnTo>
                <a:cubicBezTo>
                  <a:pt x="55157" y="32426"/>
                  <a:pt x="64851" y="42119"/>
                  <a:pt x="64851" y="54043"/>
                </a:cubicBezTo>
                <a:lnTo>
                  <a:pt x="64851" y="99979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1" name="Text 19"/>
          <p:cNvSpPr/>
          <p:nvPr/>
        </p:nvSpPr>
        <p:spPr>
          <a:xfrm>
            <a:off x="1080851" y="5944681"/>
            <a:ext cx="3026383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虚构引文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80851" y="6204085"/>
            <a:ext cx="3026383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编造看似权威的论文、书籍、法律条文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56596" y="6636426"/>
            <a:ext cx="172936" cy="172936"/>
          </a:xfrm>
          <a:custGeom>
            <a:avLst/>
            <a:gdLst/>
            <a:ahLst/>
            <a:cxnLst/>
            <a:rect l="l" t="t" r="r" b="b"/>
            <a:pathLst>
              <a:path w="172936" h="172936">
                <a:moveTo>
                  <a:pt x="21617" y="21617"/>
                </a:moveTo>
                <a:cubicBezTo>
                  <a:pt x="21617" y="15639"/>
                  <a:pt x="16787" y="10809"/>
                  <a:pt x="10809" y="10809"/>
                </a:cubicBezTo>
                <a:cubicBezTo>
                  <a:pt x="4830" y="10809"/>
                  <a:pt x="0" y="15639"/>
                  <a:pt x="0" y="21617"/>
                </a:cubicBezTo>
                <a:lnTo>
                  <a:pt x="0" y="135106"/>
                </a:lnTo>
                <a:cubicBezTo>
                  <a:pt x="0" y="150036"/>
                  <a:pt x="12092" y="162128"/>
                  <a:pt x="27021" y="162128"/>
                </a:cubicBezTo>
                <a:lnTo>
                  <a:pt x="162128" y="162128"/>
                </a:lnTo>
                <a:cubicBezTo>
                  <a:pt x="168106" y="162128"/>
                  <a:pt x="172936" y="157298"/>
                  <a:pt x="172936" y="151319"/>
                </a:cubicBezTo>
                <a:cubicBezTo>
                  <a:pt x="172936" y="145341"/>
                  <a:pt x="168106" y="140511"/>
                  <a:pt x="162128" y="140511"/>
                </a:cubicBezTo>
                <a:lnTo>
                  <a:pt x="27021" y="140511"/>
                </a:lnTo>
                <a:cubicBezTo>
                  <a:pt x="24049" y="140511"/>
                  <a:pt x="21617" y="138079"/>
                  <a:pt x="21617" y="135106"/>
                </a:cubicBezTo>
                <a:lnTo>
                  <a:pt x="21617" y="21617"/>
                </a:lnTo>
                <a:close/>
                <a:moveTo>
                  <a:pt x="158953" y="50868"/>
                </a:moveTo>
                <a:cubicBezTo>
                  <a:pt x="163175" y="46645"/>
                  <a:pt x="163175" y="39789"/>
                  <a:pt x="158953" y="35567"/>
                </a:cubicBezTo>
                <a:cubicBezTo>
                  <a:pt x="154731" y="31345"/>
                  <a:pt x="147874" y="31345"/>
                  <a:pt x="143652" y="35567"/>
                </a:cubicBezTo>
                <a:lnTo>
                  <a:pt x="108085" y="71167"/>
                </a:lnTo>
                <a:lnTo>
                  <a:pt x="88697" y="51813"/>
                </a:lnTo>
                <a:cubicBezTo>
                  <a:pt x="84475" y="47591"/>
                  <a:pt x="77619" y="47591"/>
                  <a:pt x="73397" y="51813"/>
                </a:cubicBezTo>
                <a:lnTo>
                  <a:pt x="40971" y="84239"/>
                </a:lnTo>
                <a:cubicBezTo>
                  <a:pt x="36749" y="88461"/>
                  <a:pt x="36749" y="95318"/>
                  <a:pt x="40971" y="99540"/>
                </a:cubicBezTo>
                <a:cubicBezTo>
                  <a:pt x="45193" y="103762"/>
                  <a:pt x="52050" y="103762"/>
                  <a:pt x="56272" y="99540"/>
                </a:cubicBezTo>
                <a:lnTo>
                  <a:pt x="81064" y="74748"/>
                </a:lnTo>
                <a:lnTo>
                  <a:pt x="100452" y="94135"/>
                </a:lnTo>
                <a:cubicBezTo>
                  <a:pt x="104674" y="98357"/>
                  <a:pt x="111530" y="98357"/>
                  <a:pt x="115752" y="94135"/>
                </a:cubicBezTo>
                <a:lnTo>
                  <a:pt x="158986" y="50901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4" name="Text 22"/>
          <p:cNvSpPr/>
          <p:nvPr/>
        </p:nvSpPr>
        <p:spPr>
          <a:xfrm>
            <a:off x="1080851" y="6593191"/>
            <a:ext cx="2853447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伪造数据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80851" y="6852596"/>
            <a:ext cx="2853447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生成看似精确的统计数据、研究报告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6596" y="7284936"/>
            <a:ext cx="172936" cy="172936"/>
          </a:xfrm>
          <a:custGeom>
            <a:avLst/>
            <a:gdLst/>
            <a:ahLst/>
            <a:cxnLst/>
            <a:rect l="l" t="t" r="r" b="b"/>
            <a:pathLst>
              <a:path w="172936" h="172936">
                <a:moveTo>
                  <a:pt x="86468" y="47726"/>
                </a:moveTo>
                <a:lnTo>
                  <a:pt x="86468" y="152197"/>
                </a:lnTo>
                <a:lnTo>
                  <a:pt x="86637" y="152130"/>
                </a:lnTo>
                <a:cubicBezTo>
                  <a:pt x="105079" y="144463"/>
                  <a:pt x="124872" y="140511"/>
                  <a:pt x="144834" y="140511"/>
                </a:cubicBezTo>
                <a:lnTo>
                  <a:pt x="151319" y="140511"/>
                </a:lnTo>
                <a:lnTo>
                  <a:pt x="151319" y="32426"/>
                </a:lnTo>
                <a:lnTo>
                  <a:pt x="144834" y="32426"/>
                </a:lnTo>
                <a:cubicBezTo>
                  <a:pt x="130580" y="32426"/>
                  <a:pt x="116428" y="35263"/>
                  <a:pt x="103255" y="40735"/>
                </a:cubicBezTo>
                <a:cubicBezTo>
                  <a:pt x="97581" y="43099"/>
                  <a:pt x="91974" y="45430"/>
                  <a:pt x="86468" y="47726"/>
                </a:cubicBezTo>
                <a:close/>
                <a:moveTo>
                  <a:pt x="77990" y="20773"/>
                </a:moveTo>
                <a:lnTo>
                  <a:pt x="86468" y="24319"/>
                </a:lnTo>
                <a:lnTo>
                  <a:pt x="94946" y="20773"/>
                </a:lnTo>
                <a:cubicBezTo>
                  <a:pt x="110753" y="14186"/>
                  <a:pt x="127709" y="10809"/>
                  <a:pt x="144834" y="10809"/>
                </a:cubicBezTo>
                <a:lnTo>
                  <a:pt x="156723" y="10809"/>
                </a:lnTo>
                <a:cubicBezTo>
                  <a:pt x="165674" y="10809"/>
                  <a:pt x="172936" y="18070"/>
                  <a:pt x="172936" y="27021"/>
                </a:cubicBezTo>
                <a:lnTo>
                  <a:pt x="172936" y="145915"/>
                </a:lnTo>
                <a:cubicBezTo>
                  <a:pt x="172936" y="154866"/>
                  <a:pt x="165674" y="162128"/>
                  <a:pt x="156723" y="162128"/>
                </a:cubicBezTo>
                <a:lnTo>
                  <a:pt x="144834" y="162128"/>
                </a:lnTo>
                <a:cubicBezTo>
                  <a:pt x="127709" y="162128"/>
                  <a:pt x="110753" y="165505"/>
                  <a:pt x="94946" y="172092"/>
                </a:cubicBezTo>
                <a:lnTo>
                  <a:pt x="90623" y="173882"/>
                </a:lnTo>
                <a:cubicBezTo>
                  <a:pt x="87954" y="174997"/>
                  <a:pt x="84982" y="174997"/>
                  <a:pt x="82314" y="173882"/>
                </a:cubicBezTo>
                <a:lnTo>
                  <a:pt x="77990" y="172092"/>
                </a:lnTo>
                <a:cubicBezTo>
                  <a:pt x="62183" y="165505"/>
                  <a:pt x="45227" y="162128"/>
                  <a:pt x="28102" y="162128"/>
                </a:cubicBezTo>
                <a:lnTo>
                  <a:pt x="16213" y="162128"/>
                </a:lnTo>
                <a:cubicBezTo>
                  <a:pt x="7262" y="162128"/>
                  <a:pt x="0" y="154866"/>
                  <a:pt x="0" y="145915"/>
                </a:cubicBezTo>
                <a:lnTo>
                  <a:pt x="0" y="27021"/>
                </a:lnTo>
                <a:cubicBezTo>
                  <a:pt x="0" y="18070"/>
                  <a:pt x="7262" y="10809"/>
                  <a:pt x="16213" y="10809"/>
                </a:cubicBezTo>
                <a:lnTo>
                  <a:pt x="28102" y="10809"/>
                </a:lnTo>
                <a:cubicBezTo>
                  <a:pt x="45227" y="10809"/>
                  <a:pt x="62183" y="14186"/>
                  <a:pt x="77990" y="20773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7" name="Text 25"/>
          <p:cNvSpPr/>
          <p:nvPr/>
        </p:nvSpPr>
        <p:spPr>
          <a:xfrm>
            <a:off x="1080851" y="7241702"/>
            <a:ext cx="2680511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编造情节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80851" y="7501106"/>
            <a:ext cx="2680511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创作不存在的历史事件、人物传记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263106" y="1605064"/>
            <a:ext cx="7555149" cy="3253362"/>
          </a:xfrm>
          <a:custGeom>
            <a:avLst/>
            <a:gdLst/>
            <a:ahLst/>
            <a:cxnLst/>
            <a:rect l="l" t="t" r="r" b="b"/>
            <a:pathLst>
              <a:path w="7555149" h="3253362">
                <a:moveTo>
                  <a:pt x="129712" y="0"/>
                </a:moveTo>
                <a:lnTo>
                  <a:pt x="7425437" y="0"/>
                </a:lnTo>
                <a:cubicBezTo>
                  <a:pt x="7497075" y="0"/>
                  <a:pt x="7555149" y="58074"/>
                  <a:pt x="7555149" y="129712"/>
                </a:cubicBezTo>
                <a:lnTo>
                  <a:pt x="7555149" y="3123650"/>
                </a:lnTo>
                <a:cubicBezTo>
                  <a:pt x="7555149" y="3195288"/>
                  <a:pt x="7497075" y="3253362"/>
                  <a:pt x="7425437" y="3253362"/>
                </a:cubicBezTo>
                <a:lnTo>
                  <a:pt x="129712" y="3253362"/>
                </a:lnTo>
                <a:cubicBezTo>
                  <a:pt x="58074" y="3253362"/>
                  <a:pt x="0" y="3195288"/>
                  <a:pt x="0" y="3123650"/>
                </a:cubicBezTo>
                <a:lnTo>
                  <a:pt x="0" y="129712"/>
                </a:lnTo>
                <a:cubicBezTo>
                  <a:pt x="0" y="58122"/>
                  <a:pt x="58122" y="0"/>
                  <a:pt x="129712" y="0"/>
                </a:cubicBezTo>
                <a:close/>
              </a:path>
            </a:pathLst>
          </a:custGeom>
          <a:solidFill>
            <a:srgbClr val="00A67E">
              <a:alpha val="10196"/>
            </a:srgbClr>
          </a:solidFill>
          <a:ln w="12700">
            <a:solidFill>
              <a:srgbClr val="00A67E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554936" y="1913106"/>
            <a:ext cx="216170" cy="216170"/>
          </a:xfrm>
          <a:custGeom>
            <a:avLst/>
            <a:gdLst/>
            <a:ahLst/>
            <a:cxnLst/>
            <a:rect l="l" t="t" r="r" b="b"/>
            <a:pathLst>
              <a:path w="216170" h="216170">
                <a:moveTo>
                  <a:pt x="108085" y="0"/>
                </a:moveTo>
                <a:cubicBezTo>
                  <a:pt x="114292" y="0"/>
                  <a:pt x="119991" y="3420"/>
                  <a:pt x="122947" y="8866"/>
                </a:cubicBezTo>
                <a:lnTo>
                  <a:pt x="214144" y="177749"/>
                </a:lnTo>
                <a:cubicBezTo>
                  <a:pt x="216972" y="182985"/>
                  <a:pt x="216846" y="189318"/>
                  <a:pt x="213806" y="194427"/>
                </a:cubicBezTo>
                <a:cubicBezTo>
                  <a:pt x="210766" y="199535"/>
                  <a:pt x="205235" y="202660"/>
                  <a:pt x="199282" y="202660"/>
                </a:cubicBezTo>
                <a:lnTo>
                  <a:pt x="16888" y="202660"/>
                </a:lnTo>
                <a:cubicBezTo>
                  <a:pt x="10935" y="202660"/>
                  <a:pt x="5446" y="199535"/>
                  <a:pt x="2364" y="194427"/>
                </a:cubicBezTo>
                <a:cubicBezTo>
                  <a:pt x="-718" y="189318"/>
                  <a:pt x="-802" y="182985"/>
                  <a:pt x="2027" y="177749"/>
                </a:cubicBezTo>
                <a:lnTo>
                  <a:pt x="93223" y="8866"/>
                </a:lnTo>
                <a:cubicBezTo>
                  <a:pt x="96179" y="3420"/>
                  <a:pt x="101879" y="0"/>
                  <a:pt x="108085" y="0"/>
                </a:cubicBezTo>
                <a:close/>
                <a:moveTo>
                  <a:pt x="108085" y="70931"/>
                </a:moveTo>
                <a:cubicBezTo>
                  <a:pt x="102470" y="70931"/>
                  <a:pt x="97952" y="75448"/>
                  <a:pt x="97952" y="81064"/>
                </a:cubicBezTo>
                <a:lnTo>
                  <a:pt x="97952" y="128351"/>
                </a:lnTo>
                <a:cubicBezTo>
                  <a:pt x="97952" y="133966"/>
                  <a:pt x="102470" y="138484"/>
                  <a:pt x="108085" y="138484"/>
                </a:cubicBezTo>
                <a:cubicBezTo>
                  <a:pt x="113700" y="138484"/>
                  <a:pt x="118218" y="133966"/>
                  <a:pt x="118218" y="128351"/>
                </a:cubicBezTo>
                <a:lnTo>
                  <a:pt x="118218" y="81064"/>
                </a:lnTo>
                <a:cubicBezTo>
                  <a:pt x="118218" y="75448"/>
                  <a:pt x="113700" y="70931"/>
                  <a:pt x="108085" y="70931"/>
                </a:cubicBezTo>
                <a:close/>
                <a:moveTo>
                  <a:pt x="119358" y="162128"/>
                </a:moveTo>
                <a:cubicBezTo>
                  <a:pt x="119614" y="157943"/>
                  <a:pt x="117528" y="153962"/>
                  <a:pt x="113941" y="151792"/>
                </a:cubicBezTo>
                <a:cubicBezTo>
                  <a:pt x="110354" y="149623"/>
                  <a:pt x="105859" y="149623"/>
                  <a:pt x="102272" y="151792"/>
                </a:cubicBezTo>
                <a:cubicBezTo>
                  <a:pt x="98685" y="153962"/>
                  <a:pt x="96598" y="157943"/>
                  <a:pt x="96854" y="162128"/>
                </a:cubicBezTo>
                <a:cubicBezTo>
                  <a:pt x="96598" y="166312"/>
                  <a:pt x="98685" y="170293"/>
                  <a:pt x="102272" y="172463"/>
                </a:cubicBezTo>
                <a:cubicBezTo>
                  <a:pt x="105859" y="174633"/>
                  <a:pt x="110354" y="174633"/>
                  <a:pt x="113941" y="172463"/>
                </a:cubicBezTo>
                <a:cubicBezTo>
                  <a:pt x="117528" y="170293"/>
                  <a:pt x="119614" y="166312"/>
                  <a:pt x="119358" y="162128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1" name="Text 29"/>
          <p:cNvSpPr/>
          <p:nvPr/>
        </p:nvSpPr>
        <p:spPr>
          <a:xfrm>
            <a:off x="8798128" y="1869872"/>
            <a:ext cx="6863404" cy="3026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02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幻觉案例警示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527915" y="2388681"/>
            <a:ext cx="7025532" cy="1016000"/>
          </a:xfrm>
          <a:custGeom>
            <a:avLst/>
            <a:gdLst/>
            <a:ahLst/>
            <a:cxnLst/>
            <a:rect l="l" t="t" r="r" b="b"/>
            <a:pathLst>
              <a:path w="7025532" h="1016000">
                <a:moveTo>
                  <a:pt x="86472" y="0"/>
                </a:moveTo>
                <a:lnTo>
                  <a:pt x="6939060" y="0"/>
                </a:lnTo>
                <a:cubicBezTo>
                  <a:pt x="6986817" y="0"/>
                  <a:pt x="7025532" y="38715"/>
                  <a:pt x="7025532" y="86472"/>
                </a:cubicBezTo>
                <a:lnTo>
                  <a:pt x="7025532" y="929528"/>
                </a:lnTo>
                <a:cubicBezTo>
                  <a:pt x="7025532" y="977285"/>
                  <a:pt x="6986817" y="1016000"/>
                  <a:pt x="6939060" y="1016000"/>
                </a:cubicBezTo>
                <a:lnTo>
                  <a:pt x="86472" y="1016000"/>
                </a:lnTo>
                <a:cubicBezTo>
                  <a:pt x="38715" y="1016000"/>
                  <a:pt x="0" y="977285"/>
                  <a:pt x="0" y="929528"/>
                </a:cubicBezTo>
                <a:lnTo>
                  <a:pt x="0" y="86472"/>
                </a:lnTo>
                <a:cubicBezTo>
                  <a:pt x="0" y="38715"/>
                  <a:pt x="38715" y="0"/>
                  <a:pt x="86472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33" name="Shape 31"/>
          <p:cNvSpPr/>
          <p:nvPr/>
        </p:nvSpPr>
        <p:spPr>
          <a:xfrm>
            <a:off x="8733277" y="2604851"/>
            <a:ext cx="151319" cy="172936"/>
          </a:xfrm>
          <a:custGeom>
            <a:avLst/>
            <a:gdLst/>
            <a:ahLst/>
            <a:cxnLst/>
            <a:rect l="l" t="t" r="r" b="b"/>
            <a:pathLst>
              <a:path w="151319" h="172936">
                <a:moveTo>
                  <a:pt x="75660" y="83766"/>
                </a:moveTo>
                <a:cubicBezTo>
                  <a:pt x="53289" y="83766"/>
                  <a:pt x="35128" y="65604"/>
                  <a:pt x="35128" y="43234"/>
                </a:cubicBezTo>
                <a:cubicBezTo>
                  <a:pt x="35128" y="20864"/>
                  <a:pt x="53289" y="2702"/>
                  <a:pt x="75660" y="2702"/>
                </a:cubicBezTo>
                <a:cubicBezTo>
                  <a:pt x="98030" y="2702"/>
                  <a:pt x="116191" y="20864"/>
                  <a:pt x="116191" y="43234"/>
                </a:cubicBezTo>
                <a:cubicBezTo>
                  <a:pt x="116191" y="65604"/>
                  <a:pt x="98030" y="83766"/>
                  <a:pt x="75660" y="83766"/>
                </a:cubicBezTo>
                <a:close/>
                <a:moveTo>
                  <a:pt x="65358" y="102681"/>
                </a:moveTo>
                <a:lnTo>
                  <a:pt x="85961" y="102681"/>
                </a:lnTo>
                <a:cubicBezTo>
                  <a:pt x="89238" y="102681"/>
                  <a:pt x="91872" y="105315"/>
                  <a:pt x="91872" y="108592"/>
                </a:cubicBezTo>
                <a:cubicBezTo>
                  <a:pt x="91872" y="110010"/>
                  <a:pt x="91366" y="111361"/>
                  <a:pt x="90454" y="112442"/>
                </a:cubicBezTo>
                <a:lnTo>
                  <a:pt x="81199" y="123251"/>
                </a:lnTo>
                <a:lnTo>
                  <a:pt x="91670" y="162128"/>
                </a:lnTo>
                <a:lnTo>
                  <a:pt x="91872" y="162128"/>
                </a:lnTo>
                <a:lnTo>
                  <a:pt x="103559" y="115347"/>
                </a:lnTo>
                <a:cubicBezTo>
                  <a:pt x="104302" y="112409"/>
                  <a:pt x="107308" y="110618"/>
                  <a:pt x="110145" y="111699"/>
                </a:cubicBezTo>
                <a:cubicBezTo>
                  <a:pt x="131053" y="119670"/>
                  <a:pt x="145915" y="139936"/>
                  <a:pt x="145915" y="163648"/>
                </a:cubicBezTo>
                <a:cubicBezTo>
                  <a:pt x="145915" y="168748"/>
                  <a:pt x="141760" y="172902"/>
                  <a:pt x="136660" y="172902"/>
                </a:cubicBezTo>
                <a:lnTo>
                  <a:pt x="14659" y="172936"/>
                </a:lnTo>
                <a:cubicBezTo>
                  <a:pt x="9559" y="172936"/>
                  <a:pt x="5404" y="168782"/>
                  <a:pt x="5404" y="163681"/>
                </a:cubicBezTo>
                <a:cubicBezTo>
                  <a:pt x="5404" y="139970"/>
                  <a:pt x="20266" y="119704"/>
                  <a:pt x="41174" y="111733"/>
                </a:cubicBezTo>
                <a:cubicBezTo>
                  <a:pt x="44011" y="110652"/>
                  <a:pt x="47017" y="112442"/>
                  <a:pt x="47760" y="115381"/>
                </a:cubicBezTo>
                <a:lnTo>
                  <a:pt x="59447" y="162161"/>
                </a:lnTo>
                <a:lnTo>
                  <a:pt x="59649" y="162161"/>
                </a:lnTo>
                <a:lnTo>
                  <a:pt x="70120" y="123285"/>
                </a:lnTo>
                <a:lnTo>
                  <a:pt x="60865" y="112476"/>
                </a:lnTo>
                <a:cubicBezTo>
                  <a:pt x="59953" y="111395"/>
                  <a:pt x="59447" y="110044"/>
                  <a:pt x="59447" y="108626"/>
                </a:cubicBezTo>
                <a:cubicBezTo>
                  <a:pt x="59447" y="105349"/>
                  <a:pt x="62081" y="102715"/>
                  <a:pt x="65358" y="102715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4" name="Text 32"/>
          <p:cNvSpPr/>
          <p:nvPr/>
        </p:nvSpPr>
        <p:spPr>
          <a:xfrm>
            <a:off x="9003489" y="2561617"/>
            <a:ext cx="1124085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虚构法律条文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700851" y="2950723"/>
            <a:ext cx="6766128" cy="281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2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某律师使用AI生成诉状，AI引用了</a:t>
            </a:r>
            <a:pPr>
              <a:lnSpc>
                <a:spcPct val="140000"/>
              </a:lnSpc>
            </a:pPr>
            <a:r>
              <a:rPr lang="en-US" sz="1362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根本不存在的法律条款</a:t>
            </a:r>
            <a:pPr>
              <a:lnSpc>
                <a:spcPct val="140000"/>
              </a:lnSpc>
            </a:pPr>
            <a:r>
              <a:rPr lang="en-US" sz="1362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，导致法庭尴尬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527915" y="3577617"/>
            <a:ext cx="7025532" cy="1016000"/>
          </a:xfrm>
          <a:custGeom>
            <a:avLst/>
            <a:gdLst/>
            <a:ahLst/>
            <a:cxnLst/>
            <a:rect l="l" t="t" r="r" b="b"/>
            <a:pathLst>
              <a:path w="7025532" h="1016000">
                <a:moveTo>
                  <a:pt x="86472" y="0"/>
                </a:moveTo>
                <a:lnTo>
                  <a:pt x="6939060" y="0"/>
                </a:lnTo>
                <a:cubicBezTo>
                  <a:pt x="6986817" y="0"/>
                  <a:pt x="7025532" y="38715"/>
                  <a:pt x="7025532" y="86472"/>
                </a:cubicBezTo>
                <a:lnTo>
                  <a:pt x="7025532" y="929528"/>
                </a:lnTo>
                <a:cubicBezTo>
                  <a:pt x="7025532" y="977285"/>
                  <a:pt x="6986817" y="1016000"/>
                  <a:pt x="6939060" y="1016000"/>
                </a:cubicBezTo>
                <a:lnTo>
                  <a:pt x="86472" y="1016000"/>
                </a:lnTo>
                <a:cubicBezTo>
                  <a:pt x="38715" y="1016000"/>
                  <a:pt x="0" y="977285"/>
                  <a:pt x="0" y="929528"/>
                </a:cubicBezTo>
                <a:lnTo>
                  <a:pt x="0" y="86472"/>
                </a:lnTo>
                <a:cubicBezTo>
                  <a:pt x="0" y="38715"/>
                  <a:pt x="38715" y="0"/>
                  <a:pt x="86472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37" name="Shape 35"/>
          <p:cNvSpPr/>
          <p:nvPr/>
        </p:nvSpPr>
        <p:spPr>
          <a:xfrm>
            <a:off x="8722468" y="3793787"/>
            <a:ext cx="172936" cy="172936"/>
          </a:xfrm>
          <a:custGeom>
            <a:avLst/>
            <a:gdLst/>
            <a:ahLst/>
            <a:cxnLst/>
            <a:rect l="l" t="t" r="r" b="b"/>
            <a:pathLst>
              <a:path w="172936" h="172936">
                <a:moveTo>
                  <a:pt x="91839" y="6823"/>
                </a:moveTo>
                <a:cubicBezTo>
                  <a:pt x="88528" y="4931"/>
                  <a:pt x="84441" y="4931"/>
                  <a:pt x="81098" y="6823"/>
                </a:cubicBezTo>
                <a:lnTo>
                  <a:pt x="5438" y="50057"/>
                </a:lnTo>
                <a:cubicBezTo>
                  <a:pt x="1182" y="52489"/>
                  <a:pt x="-912" y="57488"/>
                  <a:pt x="338" y="62216"/>
                </a:cubicBezTo>
                <a:cubicBezTo>
                  <a:pt x="1587" y="66945"/>
                  <a:pt x="5911" y="70255"/>
                  <a:pt x="10809" y="70255"/>
                </a:cubicBezTo>
                <a:lnTo>
                  <a:pt x="21617" y="70255"/>
                </a:lnTo>
                <a:lnTo>
                  <a:pt x="21617" y="140511"/>
                </a:lnTo>
                <a:lnTo>
                  <a:pt x="21617" y="140511"/>
                </a:lnTo>
                <a:lnTo>
                  <a:pt x="4323" y="153481"/>
                </a:lnTo>
                <a:cubicBezTo>
                  <a:pt x="1588" y="155507"/>
                  <a:pt x="0" y="158716"/>
                  <a:pt x="0" y="162128"/>
                </a:cubicBezTo>
                <a:cubicBezTo>
                  <a:pt x="0" y="168106"/>
                  <a:pt x="4830" y="172936"/>
                  <a:pt x="10809" y="172936"/>
                </a:cubicBezTo>
                <a:lnTo>
                  <a:pt x="162128" y="172936"/>
                </a:lnTo>
                <a:cubicBezTo>
                  <a:pt x="168106" y="172936"/>
                  <a:pt x="172936" y="168106"/>
                  <a:pt x="172936" y="162128"/>
                </a:cubicBezTo>
                <a:cubicBezTo>
                  <a:pt x="172936" y="158716"/>
                  <a:pt x="171349" y="155507"/>
                  <a:pt x="168613" y="153481"/>
                </a:cubicBezTo>
                <a:lnTo>
                  <a:pt x="151319" y="140511"/>
                </a:lnTo>
                <a:lnTo>
                  <a:pt x="151319" y="70255"/>
                </a:lnTo>
                <a:lnTo>
                  <a:pt x="162128" y="70255"/>
                </a:lnTo>
                <a:cubicBezTo>
                  <a:pt x="167025" y="70255"/>
                  <a:pt x="171315" y="66945"/>
                  <a:pt x="172565" y="62216"/>
                </a:cubicBezTo>
                <a:cubicBezTo>
                  <a:pt x="173814" y="57488"/>
                  <a:pt x="171720" y="52489"/>
                  <a:pt x="167464" y="50057"/>
                </a:cubicBezTo>
                <a:lnTo>
                  <a:pt x="91805" y="6823"/>
                </a:lnTo>
                <a:close/>
                <a:moveTo>
                  <a:pt x="135106" y="70255"/>
                </a:moveTo>
                <a:lnTo>
                  <a:pt x="135106" y="140511"/>
                </a:lnTo>
                <a:lnTo>
                  <a:pt x="113489" y="140511"/>
                </a:lnTo>
                <a:lnTo>
                  <a:pt x="113489" y="70255"/>
                </a:lnTo>
                <a:lnTo>
                  <a:pt x="135106" y="70255"/>
                </a:lnTo>
                <a:close/>
                <a:moveTo>
                  <a:pt x="97277" y="70255"/>
                </a:moveTo>
                <a:lnTo>
                  <a:pt x="97277" y="140511"/>
                </a:lnTo>
                <a:lnTo>
                  <a:pt x="75660" y="140511"/>
                </a:lnTo>
                <a:lnTo>
                  <a:pt x="75660" y="70255"/>
                </a:lnTo>
                <a:lnTo>
                  <a:pt x="97277" y="70255"/>
                </a:lnTo>
                <a:close/>
                <a:moveTo>
                  <a:pt x="59447" y="70255"/>
                </a:moveTo>
                <a:lnTo>
                  <a:pt x="59447" y="140511"/>
                </a:lnTo>
                <a:lnTo>
                  <a:pt x="37830" y="140511"/>
                </a:lnTo>
                <a:lnTo>
                  <a:pt x="37830" y="70255"/>
                </a:lnTo>
                <a:lnTo>
                  <a:pt x="59447" y="70255"/>
                </a:lnTo>
                <a:close/>
                <a:moveTo>
                  <a:pt x="86468" y="32426"/>
                </a:moveTo>
                <a:cubicBezTo>
                  <a:pt x="92433" y="32426"/>
                  <a:pt x="97277" y="37269"/>
                  <a:pt x="97277" y="43234"/>
                </a:cubicBezTo>
                <a:cubicBezTo>
                  <a:pt x="97277" y="49199"/>
                  <a:pt x="92433" y="54043"/>
                  <a:pt x="86468" y="54043"/>
                </a:cubicBezTo>
                <a:cubicBezTo>
                  <a:pt x="80503" y="54043"/>
                  <a:pt x="75660" y="49199"/>
                  <a:pt x="75660" y="43234"/>
                </a:cubicBezTo>
                <a:cubicBezTo>
                  <a:pt x="75660" y="37269"/>
                  <a:pt x="80503" y="32426"/>
                  <a:pt x="86468" y="32426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8" name="Text 36"/>
          <p:cNvSpPr/>
          <p:nvPr/>
        </p:nvSpPr>
        <p:spPr>
          <a:xfrm>
            <a:off x="9003489" y="3750553"/>
            <a:ext cx="1124085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编造学术论文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700851" y="4139660"/>
            <a:ext cx="6766128" cy="281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2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研究者询问某领域文献，AI生成了</a:t>
            </a:r>
            <a:pPr>
              <a:lnSpc>
                <a:spcPct val="140000"/>
              </a:lnSpc>
            </a:pPr>
            <a:r>
              <a:rPr lang="en-US" sz="1362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看似专业但完全不存在的论文</a:t>
            </a:r>
            <a:pPr>
              <a:lnSpc>
                <a:spcPct val="140000"/>
              </a:lnSpc>
            </a:pPr>
            <a:r>
              <a:rPr lang="en-US" sz="1362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，包含虚构作者与期刊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257702" y="5080000"/>
            <a:ext cx="7565957" cy="3501957"/>
          </a:xfrm>
          <a:custGeom>
            <a:avLst/>
            <a:gdLst/>
            <a:ahLst/>
            <a:cxnLst/>
            <a:rect l="l" t="t" r="r" b="b"/>
            <a:pathLst>
              <a:path w="7565957" h="3501957">
                <a:moveTo>
                  <a:pt x="129713" y="0"/>
                </a:moveTo>
                <a:lnTo>
                  <a:pt x="7436245" y="0"/>
                </a:lnTo>
                <a:cubicBezTo>
                  <a:pt x="7507883" y="0"/>
                  <a:pt x="7565957" y="58074"/>
                  <a:pt x="7565957" y="129713"/>
                </a:cubicBezTo>
                <a:lnTo>
                  <a:pt x="7565957" y="3372245"/>
                </a:lnTo>
                <a:cubicBezTo>
                  <a:pt x="7565957" y="3443883"/>
                  <a:pt x="7507883" y="3501957"/>
                  <a:pt x="7436245" y="3501957"/>
                </a:cubicBezTo>
                <a:lnTo>
                  <a:pt x="129713" y="3501957"/>
                </a:lnTo>
                <a:cubicBezTo>
                  <a:pt x="58074" y="3501957"/>
                  <a:pt x="0" y="3443883"/>
                  <a:pt x="0" y="3372245"/>
                </a:cubicBezTo>
                <a:lnTo>
                  <a:pt x="0" y="129713"/>
                </a:lnTo>
                <a:cubicBezTo>
                  <a:pt x="0" y="58122"/>
                  <a:pt x="58122" y="0"/>
                  <a:pt x="129713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41" name="Shape 39"/>
          <p:cNvSpPr/>
          <p:nvPr/>
        </p:nvSpPr>
        <p:spPr>
          <a:xfrm>
            <a:off x="8544128" y="5393447"/>
            <a:ext cx="194553" cy="194553"/>
          </a:xfrm>
          <a:custGeom>
            <a:avLst/>
            <a:gdLst/>
            <a:ahLst/>
            <a:cxnLst/>
            <a:rect l="l" t="t" r="r" b="b"/>
            <a:pathLst>
              <a:path w="194553" h="194553">
                <a:moveTo>
                  <a:pt x="97277" y="0"/>
                </a:moveTo>
                <a:cubicBezTo>
                  <a:pt x="99025" y="0"/>
                  <a:pt x="100772" y="380"/>
                  <a:pt x="102368" y="1102"/>
                </a:cubicBezTo>
                <a:lnTo>
                  <a:pt x="173958" y="31463"/>
                </a:lnTo>
                <a:cubicBezTo>
                  <a:pt x="182318" y="34997"/>
                  <a:pt x="188549" y="43242"/>
                  <a:pt x="188511" y="53198"/>
                </a:cubicBezTo>
                <a:cubicBezTo>
                  <a:pt x="188321" y="90893"/>
                  <a:pt x="172818" y="159860"/>
                  <a:pt x="107346" y="191209"/>
                </a:cubicBezTo>
                <a:cubicBezTo>
                  <a:pt x="101000" y="194249"/>
                  <a:pt x="93629" y="194249"/>
                  <a:pt x="87283" y="191209"/>
                </a:cubicBezTo>
                <a:cubicBezTo>
                  <a:pt x="21773" y="159860"/>
                  <a:pt x="6308" y="90893"/>
                  <a:pt x="6118" y="53198"/>
                </a:cubicBezTo>
                <a:cubicBezTo>
                  <a:pt x="6080" y="43242"/>
                  <a:pt x="12312" y="34997"/>
                  <a:pt x="20671" y="31463"/>
                </a:cubicBezTo>
                <a:lnTo>
                  <a:pt x="92223" y="1102"/>
                </a:lnTo>
                <a:cubicBezTo>
                  <a:pt x="93819" y="380"/>
                  <a:pt x="95529" y="0"/>
                  <a:pt x="97277" y="0"/>
                </a:cubicBezTo>
                <a:close/>
                <a:moveTo>
                  <a:pt x="97277" y="25383"/>
                </a:moveTo>
                <a:lnTo>
                  <a:pt x="97277" y="169056"/>
                </a:lnTo>
                <a:cubicBezTo>
                  <a:pt x="149715" y="143673"/>
                  <a:pt x="163812" y="87435"/>
                  <a:pt x="164154" y="53768"/>
                </a:cubicBezTo>
                <a:lnTo>
                  <a:pt x="97277" y="25421"/>
                </a:lnTo>
                <a:lnTo>
                  <a:pt x="97277" y="25421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2" name="Text 40"/>
          <p:cNvSpPr/>
          <p:nvPr/>
        </p:nvSpPr>
        <p:spPr>
          <a:xfrm>
            <a:off x="8765702" y="5339404"/>
            <a:ext cx="6895830" cy="3026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应对策略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17106" y="5858213"/>
            <a:ext cx="7047149" cy="734979"/>
          </a:xfrm>
          <a:custGeom>
            <a:avLst/>
            <a:gdLst/>
            <a:ahLst/>
            <a:cxnLst/>
            <a:rect l="l" t="t" r="r" b="b"/>
            <a:pathLst>
              <a:path w="7047149" h="734979">
                <a:moveTo>
                  <a:pt x="86470" y="0"/>
                </a:moveTo>
                <a:lnTo>
                  <a:pt x="6960679" y="0"/>
                </a:lnTo>
                <a:cubicBezTo>
                  <a:pt x="7008435" y="0"/>
                  <a:pt x="7047149" y="38714"/>
                  <a:pt x="7047149" y="86470"/>
                </a:cubicBezTo>
                <a:lnTo>
                  <a:pt x="7047149" y="648508"/>
                </a:lnTo>
                <a:cubicBezTo>
                  <a:pt x="7047149" y="696265"/>
                  <a:pt x="7008435" y="734979"/>
                  <a:pt x="6960679" y="734979"/>
                </a:cubicBezTo>
                <a:lnTo>
                  <a:pt x="86470" y="734979"/>
                </a:lnTo>
                <a:cubicBezTo>
                  <a:pt x="38714" y="734979"/>
                  <a:pt x="0" y="696265"/>
                  <a:pt x="0" y="648508"/>
                </a:cubicBezTo>
                <a:lnTo>
                  <a:pt x="0" y="86470"/>
                </a:lnTo>
                <a:cubicBezTo>
                  <a:pt x="0" y="38746"/>
                  <a:pt x="38746" y="0"/>
                  <a:pt x="8647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4" name="Text 42"/>
          <p:cNvSpPr/>
          <p:nvPr/>
        </p:nvSpPr>
        <p:spPr>
          <a:xfrm>
            <a:off x="8646809" y="5987915"/>
            <a:ext cx="172936" cy="3026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2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853015" y="5987915"/>
            <a:ext cx="2961532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强制事实核查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853015" y="6247319"/>
            <a:ext cx="2950723" cy="216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1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对关键信息使用搜索引擎、专业数据库验证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517106" y="6722894"/>
            <a:ext cx="7047149" cy="734979"/>
          </a:xfrm>
          <a:custGeom>
            <a:avLst/>
            <a:gdLst/>
            <a:ahLst/>
            <a:cxnLst/>
            <a:rect l="l" t="t" r="r" b="b"/>
            <a:pathLst>
              <a:path w="7047149" h="734979">
                <a:moveTo>
                  <a:pt x="86470" y="0"/>
                </a:moveTo>
                <a:lnTo>
                  <a:pt x="6960679" y="0"/>
                </a:lnTo>
                <a:cubicBezTo>
                  <a:pt x="7008435" y="0"/>
                  <a:pt x="7047149" y="38714"/>
                  <a:pt x="7047149" y="86470"/>
                </a:cubicBezTo>
                <a:lnTo>
                  <a:pt x="7047149" y="648508"/>
                </a:lnTo>
                <a:cubicBezTo>
                  <a:pt x="7047149" y="696265"/>
                  <a:pt x="7008435" y="734979"/>
                  <a:pt x="6960679" y="734979"/>
                </a:cubicBezTo>
                <a:lnTo>
                  <a:pt x="86470" y="734979"/>
                </a:lnTo>
                <a:cubicBezTo>
                  <a:pt x="38714" y="734979"/>
                  <a:pt x="0" y="696265"/>
                  <a:pt x="0" y="648508"/>
                </a:cubicBezTo>
                <a:lnTo>
                  <a:pt x="0" y="86470"/>
                </a:lnTo>
                <a:cubicBezTo>
                  <a:pt x="0" y="38746"/>
                  <a:pt x="38746" y="0"/>
                  <a:pt x="8647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8" name="Text 46"/>
          <p:cNvSpPr/>
          <p:nvPr/>
        </p:nvSpPr>
        <p:spPr>
          <a:xfrm>
            <a:off x="8646809" y="6852596"/>
            <a:ext cx="205362" cy="3026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2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885947" y="6852596"/>
            <a:ext cx="3815404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引用可溯源资料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885947" y="7112000"/>
            <a:ext cx="3804596" cy="216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1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优先使用提供明确来源的回答，避免"据研究"等模糊表述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17106" y="7587574"/>
            <a:ext cx="7047149" cy="734979"/>
          </a:xfrm>
          <a:custGeom>
            <a:avLst/>
            <a:gdLst/>
            <a:ahLst/>
            <a:cxnLst/>
            <a:rect l="l" t="t" r="r" b="b"/>
            <a:pathLst>
              <a:path w="7047149" h="734979">
                <a:moveTo>
                  <a:pt x="86470" y="0"/>
                </a:moveTo>
                <a:lnTo>
                  <a:pt x="6960679" y="0"/>
                </a:lnTo>
                <a:cubicBezTo>
                  <a:pt x="7008435" y="0"/>
                  <a:pt x="7047149" y="38714"/>
                  <a:pt x="7047149" y="86470"/>
                </a:cubicBezTo>
                <a:lnTo>
                  <a:pt x="7047149" y="648508"/>
                </a:lnTo>
                <a:cubicBezTo>
                  <a:pt x="7047149" y="696265"/>
                  <a:pt x="7008435" y="734979"/>
                  <a:pt x="6960679" y="734979"/>
                </a:cubicBezTo>
                <a:lnTo>
                  <a:pt x="86470" y="734979"/>
                </a:lnTo>
                <a:cubicBezTo>
                  <a:pt x="38714" y="734979"/>
                  <a:pt x="0" y="696265"/>
                  <a:pt x="0" y="648508"/>
                </a:cubicBezTo>
                <a:lnTo>
                  <a:pt x="0" y="86470"/>
                </a:lnTo>
                <a:cubicBezTo>
                  <a:pt x="0" y="38746"/>
                  <a:pt x="38746" y="0"/>
                  <a:pt x="8647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2" name="Text 50"/>
          <p:cNvSpPr/>
          <p:nvPr/>
        </p:nvSpPr>
        <p:spPr>
          <a:xfrm>
            <a:off x="8646809" y="7717277"/>
            <a:ext cx="216170" cy="3026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2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891013" y="7717277"/>
            <a:ext cx="3718128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交叉验证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891013" y="7976681"/>
            <a:ext cx="3707319" cy="216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1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对同一问题使用多个模型或工具交叉验证，识别一致性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Key Limitations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其他关键局限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240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778000"/>
            <a:ext cx="4914900" cy="5918200"/>
          </a:xfrm>
          <a:custGeom>
            <a:avLst/>
            <a:gdLst/>
            <a:ahLst/>
            <a:cxnLst/>
            <a:rect l="l" t="t" r="r" b="b"/>
            <a:pathLst>
              <a:path w="4914900" h="5918200">
                <a:moveTo>
                  <a:pt x="50800" y="0"/>
                </a:moveTo>
                <a:lnTo>
                  <a:pt x="4762489" y="0"/>
                </a:lnTo>
                <a:cubicBezTo>
                  <a:pt x="4846663" y="0"/>
                  <a:pt x="4914900" y="68237"/>
                  <a:pt x="4914900" y="152411"/>
                </a:cubicBezTo>
                <a:lnTo>
                  <a:pt x="4914900" y="5765789"/>
                </a:lnTo>
                <a:cubicBezTo>
                  <a:pt x="4914900" y="5849963"/>
                  <a:pt x="4846663" y="5918200"/>
                  <a:pt x="4762489" y="5918200"/>
                </a:cubicBezTo>
                <a:lnTo>
                  <a:pt x="50800" y="5918200"/>
                </a:lnTo>
                <a:cubicBezTo>
                  <a:pt x="22744" y="5918200"/>
                  <a:pt x="0" y="5895456"/>
                  <a:pt x="0" y="5867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778000"/>
            <a:ext cx="50800" cy="5918200"/>
          </a:xfrm>
          <a:custGeom>
            <a:avLst/>
            <a:gdLst/>
            <a:ahLst/>
            <a:cxnLst/>
            <a:rect l="l" t="t" r="r" b="b"/>
            <a:pathLst>
              <a:path w="50800" h="5918200">
                <a:moveTo>
                  <a:pt x="50800" y="0"/>
                </a:moveTo>
                <a:lnTo>
                  <a:pt x="50800" y="0"/>
                </a:lnTo>
                <a:lnTo>
                  <a:pt x="50800" y="5918200"/>
                </a:lnTo>
                <a:lnTo>
                  <a:pt x="50800" y="5918200"/>
                </a:lnTo>
                <a:cubicBezTo>
                  <a:pt x="22763" y="5918200"/>
                  <a:pt x="0" y="5895437"/>
                  <a:pt x="0" y="5867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7" name="Shape 5"/>
          <p:cNvSpPr/>
          <p:nvPr/>
        </p:nvSpPr>
        <p:spPr>
          <a:xfrm>
            <a:off x="812800" y="2032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990600" y="2209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7"/>
          <p:cNvSpPr/>
          <p:nvPr/>
        </p:nvSpPr>
        <p:spPr>
          <a:xfrm>
            <a:off x="1625600" y="20320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无实时性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2800" y="2844800"/>
            <a:ext cx="44831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大模型的知识在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训练完成后即静止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，无法主动获取新信息。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2800" y="3657600"/>
            <a:ext cx="4381500" cy="1524000"/>
          </a:xfrm>
          <a:custGeom>
            <a:avLst/>
            <a:gdLst/>
            <a:ahLst/>
            <a:cxnLst/>
            <a:rect l="l" t="t" r="r" b="b"/>
            <a:pathLst>
              <a:path w="4381500" h="1524000">
                <a:moveTo>
                  <a:pt x="101605" y="0"/>
                </a:moveTo>
                <a:lnTo>
                  <a:pt x="4279895" y="0"/>
                </a:lnTo>
                <a:cubicBezTo>
                  <a:pt x="4336010" y="0"/>
                  <a:pt x="4381500" y="45490"/>
                  <a:pt x="4381500" y="101605"/>
                </a:cubicBezTo>
                <a:lnTo>
                  <a:pt x="4381500" y="1422395"/>
                </a:lnTo>
                <a:cubicBezTo>
                  <a:pt x="4381500" y="1478510"/>
                  <a:pt x="4336010" y="1524000"/>
                  <a:pt x="42798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2" name="Shape 10"/>
          <p:cNvSpPr/>
          <p:nvPr/>
        </p:nvSpPr>
        <p:spPr>
          <a:xfrm>
            <a:off x="990600" y="3848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77788" y="55563"/>
                </a:moveTo>
                <a:cubicBezTo>
                  <a:pt x="77788" y="49429"/>
                  <a:pt x="82767" y="44450"/>
                  <a:pt x="88900" y="44450"/>
                </a:cubicBezTo>
                <a:cubicBezTo>
                  <a:pt x="95033" y="44450"/>
                  <a:pt x="100013" y="49429"/>
                  <a:pt x="100013" y="55563"/>
                </a:cubicBezTo>
                <a:cubicBezTo>
                  <a:pt x="100013" y="61696"/>
                  <a:pt x="95033" y="66675"/>
                  <a:pt x="88900" y="66675"/>
                </a:cubicBezTo>
                <a:cubicBezTo>
                  <a:pt x="82767" y="66675"/>
                  <a:pt x="77788" y="61696"/>
                  <a:pt x="77788" y="55563"/>
                </a:cubicBezTo>
                <a:close/>
                <a:moveTo>
                  <a:pt x="75009" y="77788"/>
                </a:moveTo>
                <a:lnTo>
                  <a:pt x="91678" y="77788"/>
                </a:lnTo>
                <a:cubicBezTo>
                  <a:pt x="96297" y="77788"/>
                  <a:pt x="100013" y="81503"/>
                  <a:pt x="100013" y="86122"/>
                </a:cubicBezTo>
                <a:lnTo>
                  <a:pt x="100013" y="116681"/>
                </a:lnTo>
                <a:lnTo>
                  <a:pt x="102791" y="116681"/>
                </a:lnTo>
                <a:cubicBezTo>
                  <a:pt x="107409" y="116681"/>
                  <a:pt x="111125" y="120397"/>
                  <a:pt x="111125" y="125016"/>
                </a:cubicBezTo>
                <a:cubicBezTo>
                  <a:pt x="111125" y="129634"/>
                  <a:pt x="107409" y="133350"/>
                  <a:pt x="102791" y="133350"/>
                </a:cubicBezTo>
                <a:lnTo>
                  <a:pt x="75009" y="133350"/>
                </a:lnTo>
                <a:cubicBezTo>
                  <a:pt x="70391" y="133350"/>
                  <a:pt x="66675" y="129634"/>
                  <a:pt x="66675" y="125016"/>
                </a:cubicBezTo>
                <a:cubicBezTo>
                  <a:pt x="66675" y="120397"/>
                  <a:pt x="70391" y="116681"/>
                  <a:pt x="75009" y="116681"/>
                </a:cubicBezTo>
                <a:lnTo>
                  <a:pt x="83344" y="116681"/>
                </a:lnTo>
                <a:lnTo>
                  <a:pt x="83344" y="94456"/>
                </a:lnTo>
                <a:lnTo>
                  <a:pt x="75009" y="94456"/>
                </a:lnTo>
                <a:cubicBezTo>
                  <a:pt x="70391" y="94456"/>
                  <a:pt x="66675" y="90741"/>
                  <a:pt x="66675" y="86122"/>
                </a:cubicBezTo>
                <a:cubicBezTo>
                  <a:pt x="66675" y="81503"/>
                  <a:pt x="70391" y="77788"/>
                  <a:pt x="75009" y="77788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Text 11"/>
          <p:cNvSpPr/>
          <p:nvPr/>
        </p:nvSpPr>
        <p:spPr>
          <a:xfrm>
            <a:off x="1289050" y="38100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知识截止日期影响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5200" y="416560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GPT-4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390827" y="4165600"/>
            <a:ext cx="74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2023/12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5200" y="4470400"/>
            <a:ext cx="81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Claude 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345186" y="4470400"/>
            <a:ext cx="78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2024/04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5200" y="4775200"/>
            <a:ext cx="85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 3.1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57291" y="477520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2024/07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12800" y="6832600"/>
            <a:ext cx="447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应对方案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12800" y="7188200"/>
            <a:ext cx="447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通过RAG、搜索API、插件等外部工具来补足新信息。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681067" y="1778000"/>
            <a:ext cx="4914900" cy="5918200"/>
          </a:xfrm>
          <a:custGeom>
            <a:avLst/>
            <a:gdLst/>
            <a:ahLst/>
            <a:cxnLst/>
            <a:rect l="l" t="t" r="r" b="b"/>
            <a:pathLst>
              <a:path w="4914900" h="5918200">
                <a:moveTo>
                  <a:pt x="50800" y="0"/>
                </a:moveTo>
                <a:lnTo>
                  <a:pt x="4762489" y="0"/>
                </a:lnTo>
                <a:cubicBezTo>
                  <a:pt x="4846663" y="0"/>
                  <a:pt x="4914900" y="68237"/>
                  <a:pt x="4914900" y="152411"/>
                </a:cubicBezTo>
                <a:lnTo>
                  <a:pt x="4914900" y="5765789"/>
                </a:lnTo>
                <a:cubicBezTo>
                  <a:pt x="4914900" y="5849963"/>
                  <a:pt x="4846663" y="5918200"/>
                  <a:pt x="4762489" y="5918200"/>
                </a:cubicBezTo>
                <a:lnTo>
                  <a:pt x="50800" y="5918200"/>
                </a:lnTo>
                <a:cubicBezTo>
                  <a:pt x="22744" y="5918200"/>
                  <a:pt x="0" y="5895456"/>
                  <a:pt x="0" y="5867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23" name="Shape 21"/>
          <p:cNvSpPr/>
          <p:nvPr/>
        </p:nvSpPr>
        <p:spPr>
          <a:xfrm>
            <a:off x="5681067" y="1778000"/>
            <a:ext cx="50800" cy="5918200"/>
          </a:xfrm>
          <a:custGeom>
            <a:avLst/>
            <a:gdLst/>
            <a:ahLst/>
            <a:cxnLst/>
            <a:rect l="l" t="t" r="r" b="b"/>
            <a:pathLst>
              <a:path w="50800" h="5918200">
                <a:moveTo>
                  <a:pt x="50800" y="0"/>
                </a:moveTo>
                <a:lnTo>
                  <a:pt x="50800" y="0"/>
                </a:lnTo>
                <a:lnTo>
                  <a:pt x="50800" y="5918200"/>
                </a:lnTo>
                <a:lnTo>
                  <a:pt x="50800" y="5918200"/>
                </a:lnTo>
                <a:cubicBezTo>
                  <a:pt x="22763" y="5918200"/>
                  <a:pt x="0" y="5895437"/>
                  <a:pt x="0" y="5867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4" name="Shape 22"/>
          <p:cNvSpPr/>
          <p:nvPr/>
        </p:nvSpPr>
        <p:spPr>
          <a:xfrm>
            <a:off x="5960467" y="2032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6106517" y="2209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6" name="Text 24"/>
          <p:cNvSpPr/>
          <p:nvPr/>
        </p:nvSpPr>
        <p:spPr>
          <a:xfrm>
            <a:off x="6773267" y="20320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价值观偏差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960467" y="2844800"/>
            <a:ext cx="44831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RLHF只能逼近标注员分布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，可能存在文化/群体偏差。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60467" y="3657600"/>
            <a:ext cx="4381500" cy="1524000"/>
          </a:xfrm>
          <a:custGeom>
            <a:avLst/>
            <a:gdLst/>
            <a:ahLst/>
            <a:cxnLst/>
            <a:rect l="l" t="t" r="r" b="b"/>
            <a:pathLst>
              <a:path w="4381500" h="1524000">
                <a:moveTo>
                  <a:pt x="101605" y="0"/>
                </a:moveTo>
                <a:lnTo>
                  <a:pt x="4279895" y="0"/>
                </a:lnTo>
                <a:cubicBezTo>
                  <a:pt x="4336010" y="0"/>
                  <a:pt x="4381500" y="45490"/>
                  <a:pt x="4381500" y="101605"/>
                </a:cubicBezTo>
                <a:lnTo>
                  <a:pt x="4381500" y="1422395"/>
                </a:lnTo>
                <a:cubicBezTo>
                  <a:pt x="4381500" y="1478510"/>
                  <a:pt x="4336010" y="1524000"/>
                  <a:pt x="42798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9" name="Text 27"/>
          <p:cNvSpPr/>
          <p:nvPr/>
        </p:nvSpPr>
        <p:spPr>
          <a:xfrm>
            <a:off x="6112867" y="3810000"/>
            <a:ext cx="416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偏差来源：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31917" y="4241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1" name="Text 29"/>
          <p:cNvSpPr/>
          <p:nvPr/>
        </p:nvSpPr>
        <p:spPr>
          <a:xfrm>
            <a:off x="6404967" y="4165600"/>
            <a:ext cx="204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标注员主要来自英语国家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31917" y="4546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3" name="Text 31"/>
          <p:cNvSpPr/>
          <p:nvPr/>
        </p:nvSpPr>
        <p:spPr>
          <a:xfrm>
            <a:off x="6404967" y="4470400"/>
            <a:ext cx="204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训练数据以西方文化为主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31917" y="4851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5" name="Text 33"/>
          <p:cNvSpPr/>
          <p:nvPr/>
        </p:nvSpPr>
        <p:spPr>
          <a:xfrm>
            <a:off x="6404967" y="4775200"/>
            <a:ext cx="186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价值观由少数公司定义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960467" y="6578600"/>
            <a:ext cx="447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应对方案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960467" y="6934200"/>
            <a:ext cx="447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通过多元化标注团队、本地化微调、文化适配等方式缓解。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828734" y="1778000"/>
            <a:ext cx="4914900" cy="5918200"/>
          </a:xfrm>
          <a:custGeom>
            <a:avLst/>
            <a:gdLst/>
            <a:ahLst/>
            <a:cxnLst/>
            <a:rect l="l" t="t" r="r" b="b"/>
            <a:pathLst>
              <a:path w="4914900" h="5918200">
                <a:moveTo>
                  <a:pt x="50800" y="0"/>
                </a:moveTo>
                <a:lnTo>
                  <a:pt x="4762489" y="0"/>
                </a:lnTo>
                <a:cubicBezTo>
                  <a:pt x="4846663" y="0"/>
                  <a:pt x="4914900" y="68237"/>
                  <a:pt x="4914900" y="152411"/>
                </a:cubicBezTo>
                <a:lnTo>
                  <a:pt x="4914900" y="5765789"/>
                </a:lnTo>
                <a:cubicBezTo>
                  <a:pt x="4914900" y="5849963"/>
                  <a:pt x="4846663" y="5918200"/>
                  <a:pt x="4762489" y="5918200"/>
                </a:cubicBezTo>
                <a:lnTo>
                  <a:pt x="50800" y="5918200"/>
                </a:lnTo>
                <a:cubicBezTo>
                  <a:pt x="22744" y="5918200"/>
                  <a:pt x="0" y="5895456"/>
                  <a:pt x="0" y="5867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39" name="Shape 37"/>
          <p:cNvSpPr/>
          <p:nvPr/>
        </p:nvSpPr>
        <p:spPr>
          <a:xfrm>
            <a:off x="10828734" y="1778000"/>
            <a:ext cx="50800" cy="5918200"/>
          </a:xfrm>
          <a:custGeom>
            <a:avLst/>
            <a:gdLst/>
            <a:ahLst/>
            <a:cxnLst/>
            <a:rect l="l" t="t" r="r" b="b"/>
            <a:pathLst>
              <a:path w="50800" h="5918200">
                <a:moveTo>
                  <a:pt x="50800" y="0"/>
                </a:moveTo>
                <a:lnTo>
                  <a:pt x="50800" y="0"/>
                </a:lnTo>
                <a:lnTo>
                  <a:pt x="50800" y="5918200"/>
                </a:lnTo>
                <a:lnTo>
                  <a:pt x="50800" y="5918200"/>
                </a:lnTo>
                <a:cubicBezTo>
                  <a:pt x="22763" y="5918200"/>
                  <a:pt x="0" y="5895437"/>
                  <a:pt x="0" y="5867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0" name="Shape 38"/>
          <p:cNvSpPr/>
          <p:nvPr/>
        </p:nvSpPr>
        <p:spPr>
          <a:xfrm>
            <a:off x="11108134" y="2032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11301809" y="2209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83257" y="63500"/>
                </a:moveTo>
                <a:lnTo>
                  <a:pt x="166241" y="39688"/>
                </a:lnTo>
                <a:lnTo>
                  <a:pt x="56059" y="39688"/>
                </a:lnTo>
                <a:lnTo>
                  <a:pt x="39043" y="63500"/>
                </a:lnTo>
                <a:lnTo>
                  <a:pt x="183257" y="63500"/>
                </a:lnTo>
                <a:close/>
                <a:moveTo>
                  <a:pt x="0" y="73670"/>
                </a:moveTo>
                <a:cubicBezTo>
                  <a:pt x="0" y="67072"/>
                  <a:pt x="2084" y="60623"/>
                  <a:pt x="5904" y="55215"/>
                </a:cubicBezTo>
                <a:lnTo>
                  <a:pt x="30212" y="21233"/>
                </a:lnTo>
                <a:cubicBezTo>
                  <a:pt x="36165" y="12898"/>
                  <a:pt x="45789" y="7938"/>
                  <a:pt x="56009" y="7938"/>
                </a:cubicBezTo>
                <a:lnTo>
                  <a:pt x="166191" y="7938"/>
                </a:lnTo>
                <a:cubicBezTo>
                  <a:pt x="176461" y="7938"/>
                  <a:pt x="186085" y="12898"/>
                  <a:pt x="192038" y="21233"/>
                </a:cubicBezTo>
                <a:lnTo>
                  <a:pt x="216297" y="55215"/>
                </a:lnTo>
                <a:cubicBezTo>
                  <a:pt x="220166" y="60623"/>
                  <a:pt x="222200" y="67072"/>
                  <a:pt x="222200" y="73670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7367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2" name="Text 40"/>
          <p:cNvSpPr/>
          <p:nvPr/>
        </p:nvSpPr>
        <p:spPr>
          <a:xfrm>
            <a:off x="11920934" y="20320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可解释性低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08134" y="2844800"/>
            <a:ext cx="44831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千亿参数黑箱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特性导致行为难以精准预测与调试。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108134" y="3657600"/>
            <a:ext cx="4381500" cy="1524000"/>
          </a:xfrm>
          <a:custGeom>
            <a:avLst/>
            <a:gdLst/>
            <a:ahLst/>
            <a:cxnLst/>
            <a:rect l="l" t="t" r="r" b="b"/>
            <a:pathLst>
              <a:path w="4381500" h="1524000">
                <a:moveTo>
                  <a:pt x="101605" y="0"/>
                </a:moveTo>
                <a:lnTo>
                  <a:pt x="4279895" y="0"/>
                </a:lnTo>
                <a:cubicBezTo>
                  <a:pt x="4336010" y="0"/>
                  <a:pt x="4381500" y="45490"/>
                  <a:pt x="4381500" y="101605"/>
                </a:cubicBezTo>
                <a:lnTo>
                  <a:pt x="4381500" y="1422395"/>
                </a:lnTo>
                <a:cubicBezTo>
                  <a:pt x="4381500" y="1478510"/>
                  <a:pt x="4336010" y="1524000"/>
                  <a:pt x="42798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5" name="Text 43"/>
          <p:cNvSpPr/>
          <p:nvPr/>
        </p:nvSpPr>
        <p:spPr>
          <a:xfrm>
            <a:off x="11260534" y="3810000"/>
            <a:ext cx="416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挑战表现：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279584" y="4241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7" name="Text 45"/>
          <p:cNvSpPr/>
          <p:nvPr/>
        </p:nvSpPr>
        <p:spPr>
          <a:xfrm>
            <a:off x="11552634" y="4165600"/>
            <a:ext cx="186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难以理解具体决策逻辑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279584" y="4546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9" name="Text 47"/>
          <p:cNvSpPr/>
          <p:nvPr/>
        </p:nvSpPr>
        <p:spPr>
          <a:xfrm>
            <a:off x="11552634" y="4470400"/>
            <a:ext cx="186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无法精准控制输出质量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279584" y="4851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1" name="Text 49"/>
          <p:cNvSpPr/>
          <p:nvPr/>
        </p:nvSpPr>
        <p:spPr>
          <a:xfrm>
            <a:off x="11552634" y="4775200"/>
            <a:ext cx="186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模型偏见难以彻底消除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08134" y="6832600"/>
            <a:ext cx="447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研究方向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108134" y="7188200"/>
            <a:ext cx="447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机制可解释性、探针技术、注意力可视化等。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20700" y="7899400"/>
            <a:ext cx="15227300" cy="736600"/>
          </a:xfrm>
          <a:custGeom>
            <a:avLst/>
            <a:gdLst/>
            <a:ahLst/>
            <a:cxnLst/>
            <a:rect l="l" t="t" r="r" b="b"/>
            <a:pathLst>
              <a:path w="15227300" h="736600">
                <a:moveTo>
                  <a:pt x="25400" y="0"/>
                </a:moveTo>
                <a:lnTo>
                  <a:pt x="15125701" y="0"/>
                </a:lnTo>
                <a:cubicBezTo>
                  <a:pt x="15181812" y="0"/>
                  <a:pt x="15227300" y="45488"/>
                  <a:pt x="15227300" y="101599"/>
                </a:cubicBezTo>
                <a:lnTo>
                  <a:pt x="15227300" y="635001"/>
                </a:lnTo>
                <a:cubicBezTo>
                  <a:pt x="15227300" y="691112"/>
                  <a:pt x="15181812" y="736600"/>
                  <a:pt x="15125701" y="736600"/>
                </a:cubicBezTo>
                <a:lnTo>
                  <a:pt x="25400" y="736600"/>
                </a:lnTo>
                <a:cubicBezTo>
                  <a:pt x="11381" y="736600"/>
                  <a:pt x="0" y="725219"/>
                  <a:pt x="0" y="7112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>
              <a:alpha val="10196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520700" y="7899400"/>
            <a:ext cx="25400" cy="736600"/>
          </a:xfrm>
          <a:custGeom>
            <a:avLst/>
            <a:gdLst/>
            <a:ahLst/>
            <a:cxnLst/>
            <a:rect l="l" t="t" r="r" b="b"/>
            <a:pathLst>
              <a:path w="25400" h="736600">
                <a:moveTo>
                  <a:pt x="25400" y="0"/>
                </a:moveTo>
                <a:lnTo>
                  <a:pt x="25400" y="0"/>
                </a:lnTo>
                <a:lnTo>
                  <a:pt x="25400" y="736600"/>
                </a:lnTo>
                <a:lnTo>
                  <a:pt x="25400" y="736600"/>
                </a:lnTo>
                <a:cubicBezTo>
                  <a:pt x="11381" y="736600"/>
                  <a:pt x="0" y="725219"/>
                  <a:pt x="0" y="7112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6" name="Shape 54"/>
          <p:cNvSpPr/>
          <p:nvPr/>
        </p:nvSpPr>
        <p:spPr>
          <a:xfrm>
            <a:off x="787400" y="81534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16245" y="152400"/>
                </a:moveTo>
                <a:cubicBezTo>
                  <a:pt x="119142" y="143550"/>
                  <a:pt x="124936" y="135533"/>
                  <a:pt x="131485" y="128627"/>
                </a:cubicBezTo>
                <a:cubicBezTo>
                  <a:pt x="144462" y="114975"/>
                  <a:pt x="152400" y="96520"/>
                  <a:pt x="152400" y="76200"/>
                </a:cubicBezTo>
                <a:cubicBezTo>
                  <a:pt x="152400" y="34131"/>
                  <a:pt x="118269" y="0"/>
                  <a:pt x="76200" y="0"/>
                </a:cubicBezTo>
                <a:cubicBezTo>
                  <a:pt x="34131" y="0"/>
                  <a:pt x="0" y="34131"/>
                  <a:pt x="0" y="76200"/>
                </a:cubicBezTo>
                <a:cubicBezTo>
                  <a:pt x="0" y="96520"/>
                  <a:pt x="7938" y="114975"/>
                  <a:pt x="20915" y="128627"/>
                </a:cubicBezTo>
                <a:cubicBezTo>
                  <a:pt x="27464" y="135533"/>
                  <a:pt x="33298" y="143550"/>
                  <a:pt x="36155" y="152400"/>
                </a:cubicBezTo>
                <a:lnTo>
                  <a:pt x="116205" y="152400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77800"/>
                </a:lnTo>
                <a:cubicBezTo>
                  <a:pt x="38100" y="195342"/>
                  <a:pt x="52308" y="209550"/>
                  <a:pt x="69850" y="209550"/>
                </a:cubicBezTo>
                <a:lnTo>
                  <a:pt x="82550" y="209550"/>
                </a:lnTo>
                <a:cubicBezTo>
                  <a:pt x="100092" y="209550"/>
                  <a:pt x="114300" y="195342"/>
                  <a:pt x="114300" y="177800"/>
                </a:cubicBezTo>
                <a:lnTo>
                  <a:pt x="114300" y="171450"/>
                </a:lnTo>
                <a:close/>
                <a:moveTo>
                  <a:pt x="73025" y="44450"/>
                </a:moveTo>
                <a:cubicBezTo>
                  <a:pt x="57229" y="44450"/>
                  <a:pt x="44450" y="57229"/>
                  <a:pt x="44450" y="73025"/>
                </a:cubicBezTo>
                <a:cubicBezTo>
                  <a:pt x="44450" y="78303"/>
                  <a:pt x="40203" y="82550"/>
                  <a:pt x="34925" y="82550"/>
                </a:cubicBezTo>
                <a:cubicBezTo>
                  <a:pt x="29647" y="82550"/>
                  <a:pt x="25400" y="78303"/>
                  <a:pt x="25400" y="73025"/>
                </a:cubicBezTo>
                <a:cubicBezTo>
                  <a:pt x="25400" y="46712"/>
                  <a:pt x="46712" y="25400"/>
                  <a:pt x="73025" y="25400"/>
                </a:cubicBezTo>
                <a:cubicBezTo>
                  <a:pt x="78303" y="25400"/>
                  <a:pt x="82550" y="29647"/>
                  <a:pt x="82550" y="34925"/>
                </a:cubicBezTo>
                <a:cubicBezTo>
                  <a:pt x="82550" y="40203"/>
                  <a:pt x="78303" y="44450"/>
                  <a:pt x="73025" y="4445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7" name="Text 55"/>
          <p:cNvSpPr/>
          <p:nvPr/>
        </p:nvSpPr>
        <p:spPr>
          <a:xfrm>
            <a:off x="1092200" y="8102600"/>
            <a:ext cx="14554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核心洞察：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理解大模型的局限与理解其能力同等重要。没有完美的AI，只有在特定场景下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权衡利弊后选择合适的工具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a1321818afbf43c89114ab64dfc704f678e5922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31265" b="3126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09855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Text 2"/>
          <p:cNvSpPr/>
          <p:nvPr/>
        </p:nvSpPr>
        <p:spPr>
          <a:xfrm>
            <a:off x="683220" y="1276350"/>
            <a:ext cx="64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24000" y="1327150"/>
            <a:ext cx="2324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spc="200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FOUR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622550"/>
            <a:ext cx="68580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未来趋势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多模态与智能体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53149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6"/>
          <p:cNvSpPr/>
          <p:nvPr/>
        </p:nvSpPr>
        <p:spPr>
          <a:xfrm>
            <a:off x="508000" y="5772150"/>
            <a:ext cx="6553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探索AI从文本到行动的演进方向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0700" y="6877050"/>
            <a:ext cx="3035300" cy="1168400"/>
          </a:xfrm>
          <a:custGeom>
            <a:avLst/>
            <a:gdLst/>
            <a:ahLst/>
            <a:cxnLst/>
            <a:rect l="l" t="t" r="r" b="b"/>
            <a:pathLst>
              <a:path w="3035300" h="1168400">
                <a:moveTo>
                  <a:pt x="25400" y="0"/>
                </a:moveTo>
                <a:lnTo>
                  <a:pt x="2933696" y="0"/>
                </a:lnTo>
                <a:cubicBezTo>
                  <a:pt x="2989810" y="0"/>
                  <a:pt x="3035300" y="45490"/>
                  <a:pt x="3035300" y="101604"/>
                </a:cubicBezTo>
                <a:lnTo>
                  <a:pt x="3035300" y="1066796"/>
                </a:lnTo>
                <a:cubicBezTo>
                  <a:pt x="3035300" y="1122910"/>
                  <a:pt x="2989810" y="1168400"/>
                  <a:pt x="2933696" y="1168400"/>
                </a:cubicBezTo>
                <a:lnTo>
                  <a:pt x="25400" y="1168400"/>
                </a:lnTo>
                <a:cubicBezTo>
                  <a:pt x="11381" y="1168400"/>
                  <a:pt x="0" y="1157019"/>
                  <a:pt x="0" y="11430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0700" y="6877050"/>
            <a:ext cx="25400" cy="1168400"/>
          </a:xfrm>
          <a:custGeom>
            <a:avLst/>
            <a:gdLst/>
            <a:ahLst/>
            <a:cxnLst/>
            <a:rect l="l" t="t" r="r" b="b"/>
            <a:pathLst>
              <a:path w="25400" h="1168400">
                <a:moveTo>
                  <a:pt x="25400" y="0"/>
                </a:moveTo>
                <a:lnTo>
                  <a:pt x="25400" y="0"/>
                </a:lnTo>
                <a:lnTo>
                  <a:pt x="25400" y="1168400"/>
                </a:lnTo>
                <a:lnTo>
                  <a:pt x="25400" y="1168400"/>
                </a:lnTo>
                <a:cubicBezTo>
                  <a:pt x="11381" y="1168400"/>
                  <a:pt x="0" y="1157019"/>
                  <a:pt x="0" y="11430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2" name="Shape 9"/>
          <p:cNvSpPr/>
          <p:nvPr/>
        </p:nvSpPr>
        <p:spPr>
          <a:xfrm>
            <a:off x="806450" y="730885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57150" y="57150"/>
                </a:moveTo>
                <a:cubicBezTo>
                  <a:pt x="57150" y="36135"/>
                  <a:pt x="74235" y="19050"/>
                  <a:pt x="95250" y="19050"/>
                </a:cubicBezTo>
                <a:lnTo>
                  <a:pt x="285750" y="19050"/>
                </a:lnTo>
                <a:cubicBezTo>
                  <a:pt x="306765" y="19050"/>
                  <a:pt x="323850" y="36135"/>
                  <a:pt x="323850" y="57150"/>
                </a:cubicBezTo>
                <a:lnTo>
                  <a:pt x="323850" y="209550"/>
                </a:lnTo>
                <a:cubicBezTo>
                  <a:pt x="323850" y="230565"/>
                  <a:pt x="306765" y="247650"/>
                  <a:pt x="285750" y="247650"/>
                </a:cubicBezTo>
                <a:lnTo>
                  <a:pt x="95250" y="247650"/>
                </a:lnTo>
                <a:cubicBezTo>
                  <a:pt x="74235" y="247650"/>
                  <a:pt x="57150" y="230565"/>
                  <a:pt x="57150" y="209550"/>
                </a:cubicBezTo>
                <a:lnTo>
                  <a:pt x="57150" y="57150"/>
                </a:lnTo>
                <a:close/>
                <a:moveTo>
                  <a:pt x="14288" y="76200"/>
                </a:moveTo>
                <a:cubicBezTo>
                  <a:pt x="22205" y="76200"/>
                  <a:pt x="28575" y="82570"/>
                  <a:pt x="28575" y="90488"/>
                </a:cubicBezTo>
                <a:lnTo>
                  <a:pt x="28575" y="266700"/>
                </a:lnTo>
                <a:cubicBezTo>
                  <a:pt x="28575" y="271939"/>
                  <a:pt x="32861" y="276225"/>
                  <a:pt x="38100" y="276225"/>
                </a:cubicBezTo>
                <a:lnTo>
                  <a:pt x="252413" y="276225"/>
                </a:lnTo>
                <a:cubicBezTo>
                  <a:pt x="260330" y="276225"/>
                  <a:pt x="266700" y="282595"/>
                  <a:pt x="266700" y="290513"/>
                </a:cubicBezTo>
                <a:cubicBezTo>
                  <a:pt x="266700" y="298430"/>
                  <a:pt x="260330" y="304800"/>
                  <a:pt x="252413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90488"/>
                </a:lnTo>
                <a:cubicBezTo>
                  <a:pt x="0" y="82570"/>
                  <a:pt x="6370" y="76200"/>
                  <a:pt x="14288" y="76200"/>
                </a:cubicBezTo>
                <a:close/>
                <a:moveTo>
                  <a:pt x="114300" y="95250"/>
                </a:moveTo>
                <a:cubicBezTo>
                  <a:pt x="124814" y="95250"/>
                  <a:pt x="133350" y="86714"/>
                  <a:pt x="133350" y="76200"/>
                </a:cubicBezTo>
                <a:cubicBezTo>
                  <a:pt x="133350" y="65686"/>
                  <a:pt x="124814" y="57150"/>
                  <a:pt x="114300" y="57150"/>
                </a:cubicBezTo>
                <a:cubicBezTo>
                  <a:pt x="103786" y="57150"/>
                  <a:pt x="95250" y="65686"/>
                  <a:pt x="95250" y="76200"/>
                </a:cubicBezTo>
                <a:cubicBezTo>
                  <a:pt x="95250" y="86714"/>
                  <a:pt x="103786" y="95250"/>
                  <a:pt x="114300" y="95250"/>
                </a:cubicBezTo>
                <a:close/>
                <a:moveTo>
                  <a:pt x="231279" y="102096"/>
                </a:moveTo>
                <a:cubicBezTo>
                  <a:pt x="228660" y="97869"/>
                  <a:pt x="224076" y="95250"/>
                  <a:pt x="219075" y="95250"/>
                </a:cubicBezTo>
                <a:cubicBezTo>
                  <a:pt x="214074" y="95250"/>
                  <a:pt x="209490" y="97869"/>
                  <a:pt x="206871" y="102096"/>
                </a:cubicBezTo>
                <a:lnTo>
                  <a:pt x="173355" y="156924"/>
                </a:lnTo>
                <a:lnTo>
                  <a:pt x="158770" y="138708"/>
                </a:lnTo>
                <a:cubicBezTo>
                  <a:pt x="156031" y="135315"/>
                  <a:pt x="151983" y="133350"/>
                  <a:pt x="147638" y="133350"/>
                </a:cubicBezTo>
                <a:cubicBezTo>
                  <a:pt x="143292" y="133350"/>
                  <a:pt x="139184" y="135315"/>
                  <a:pt x="136505" y="138708"/>
                </a:cubicBezTo>
                <a:lnTo>
                  <a:pt x="98405" y="186333"/>
                </a:lnTo>
                <a:cubicBezTo>
                  <a:pt x="94952" y="190619"/>
                  <a:pt x="94298" y="196513"/>
                  <a:pt x="96679" y="201454"/>
                </a:cubicBezTo>
                <a:cubicBezTo>
                  <a:pt x="99060" y="206395"/>
                  <a:pt x="104061" y="209550"/>
                  <a:pt x="109537" y="209550"/>
                </a:cubicBezTo>
                <a:lnTo>
                  <a:pt x="271463" y="209550"/>
                </a:lnTo>
                <a:cubicBezTo>
                  <a:pt x="276642" y="209550"/>
                  <a:pt x="281404" y="206752"/>
                  <a:pt x="283905" y="202228"/>
                </a:cubicBezTo>
                <a:cubicBezTo>
                  <a:pt x="286405" y="197703"/>
                  <a:pt x="286345" y="192226"/>
                  <a:pt x="283607" y="187762"/>
                </a:cubicBezTo>
                <a:lnTo>
                  <a:pt x="231219" y="102037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Text 10"/>
          <p:cNvSpPr/>
          <p:nvPr/>
        </p:nvSpPr>
        <p:spPr>
          <a:xfrm>
            <a:off x="1371600" y="7131050"/>
            <a:ext cx="135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多模态融合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71600" y="753745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跨模态统一建模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873500" y="6877050"/>
            <a:ext cx="3035300" cy="1168400"/>
          </a:xfrm>
          <a:custGeom>
            <a:avLst/>
            <a:gdLst/>
            <a:ahLst/>
            <a:cxnLst/>
            <a:rect l="l" t="t" r="r" b="b"/>
            <a:pathLst>
              <a:path w="3035300" h="1168400">
                <a:moveTo>
                  <a:pt x="25400" y="0"/>
                </a:moveTo>
                <a:lnTo>
                  <a:pt x="2933696" y="0"/>
                </a:lnTo>
                <a:cubicBezTo>
                  <a:pt x="2989810" y="0"/>
                  <a:pt x="3035300" y="45490"/>
                  <a:pt x="3035300" y="101604"/>
                </a:cubicBezTo>
                <a:lnTo>
                  <a:pt x="3035300" y="1066796"/>
                </a:lnTo>
                <a:cubicBezTo>
                  <a:pt x="3035300" y="1122910"/>
                  <a:pt x="2989810" y="1168400"/>
                  <a:pt x="2933696" y="1168400"/>
                </a:cubicBezTo>
                <a:lnTo>
                  <a:pt x="25400" y="1168400"/>
                </a:lnTo>
                <a:cubicBezTo>
                  <a:pt x="11381" y="1168400"/>
                  <a:pt x="0" y="1157019"/>
                  <a:pt x="0" y="11430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3873500" y="6877050"/>
            <a:ext cx="25400" cy="1168400"/>
          </a:xfrm>
          <a:custGeom>
            <a:avLst/>
            <a:gdLst/>
            <a:ahLst/>
            <a:cxnLst/>
            <a:rect l="l" t="t" r="r" b="b"/>
            <a:pathLst>
              <a:path w="25400" h="1168400">
                <a:moveTo>
                  <a:pt x="25400" y="0"/>
                </a:moveTo>
                <a:lnTo>
                  <a:pt x="25400" y="0"/>
                </a:lnTo>
                <a:lnTo>
                  <a:pt x="25400" y="1168400"/>
                </a:lnTo>
                <a:lnTo>
                  <a:pt x="25400" y="1168400"/>
                </a:lnTo>
                <a:cubicBezTo>
                  <a:pt x="11381" y="1168400"/>
                  <a:pt x="0" y="1157019"/>
                  <a:pt x="0" y="11430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7" name="Shape 14"/>
          <p:cNvSpPr/>
          <p:nvPr/>
        </p:nvSpPr>
        <p:spPr>
          <a:xfrm>
            <a:off x="4140200" y="730885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09550" y="0"/>
                </a:moveTo>
                <a:cubicBezTo>
                  <a:pt x="209550" y="-10537"/>
                  <a:pt x="201037" y="-19050"/>
                  <a:pt x="190500" y="-19050"/>
                </a:cubicBezTo>
                <a:cubicBezTo>
                  <a:pt x="179963" y="-19050"/>
                  <a:pt x="171450" y="-10537"/>
                  <a:pt x="171450" y="0"/>
                </a:cubicBezTo>
                <a:lnTo>
                  <a:pt x="171450" y="38100"/>
                </a:lnTo>
                <a:lnTo>
                  <a:pt x="114300" y="38100"/>
                </a:lnTo>
                <a:cubicBezTo>
                  <a:pt x="82748" y="38100"/>
                  <a:pt x="57150" y="63698"/>
                  <a:pt x="57150" y="95250"/>
                </a:cubicBezTo>
                <a:lnTo>
                  <a:pt x="57150" y="228600"/>
                </a:lnTo>
                <a:cubicBezTo>
                  <a:pt x="57150" y="260152"/>
                  <a:pt x="82748" y="285750"/>
                  <a:pt x="114300" y="285750"/>
                </a:cubicBezTo>
                <a:lnTo>
                  <a:pt x="266700" y="285750"/>
                </a:lnTo>
                <a:cubicBezTo>
                  <a:pt x="298252" y="285750"/>
                  <a:pt x="323850" y="260152"/>
                  <a:pt x="323850" y="228600"/>
                </a:cubicBezTo>
                <a:lnTo>
                  <a:pt x="323850" y="95250"/>
                </a:lnTo>
                <a:cubicBezTo>
                  <a:pt x="323850" y="63698"/>
                  <a:pt x="298252" y="38100"/>
                  <a:pt x="266700" y="38100"/>
                </a:cubicBezTo>
                <a:lnTo>
                  <a:pt x="209550" y="38100"/>
                </a:lnTo>
                <a:lnTo>
                  <a:pt x="209550" y="0"/>
                </a:lnTo>
                <a:close/>
                <a:moveTo>
                  <a:pt x="95250" y="219075"/>
                </a:moveTo>
                <a:cubicBezTo>
                  <a:pt x="95250" y="211157"/>
                  <a:pt x="101620" y="204787"/>
                  <a:pt x="109537" y="204787"/>
                </a:cubicBezTo>
                <a:lnTo>
                  <a:pt x="128588" y="204787"/>
                </a:lnTo>
                <a:cubicBezTo>
                  <a:pt x="136505" y="204787"/>
                  <a:pt x="142875" y="211157"/>
                  <a:pt x="142875" y="219075"/>
                </a:cubicBezTo>
                <a:cubicBezTo>
                  <a:pt x="142875" y="226993"/>
                  <a:pt x="136505" y="233363"/>
                  <a:pt x="128588" y="233363"/>
                </a:cubicBezTo>
                <a:lnTo>
                  <a:pt x="109537" y="233363"/>
                </a:lnTo>
                <a:cubicBezTo>
                  <a:pt x="101620" y="233363"/>
                  <a:pt x="95250" y="226993"/>
                  <a:pt x="95250" y="219075"/>
                </a:cubicBezTo>
                <a:close/>
                <a:moveTo>
                  <a:pt x="166688" y="219075"/>
                </a:moveTo>
                <a:cubicBezTo>
                  <a:pt x="166688" y="211157"/>
                  <a:pt x="173057" y="204787"/>
                  <a:pt x="180975" y="204787"/>
                </a:cubicBezTo>
                <a:lnTo>
                  <a:pt x="200025" y="204787"/>
                </a:lnTo>
                <a:cubicBezTo>
                  <a:pt x="207943" y="204787"/>
                  <a:pt x="214313" y="211157"/>
                  <a:pt x="214313" y="219075"/>
                </a:cubicBezTo>
                <a:cubicBezTo>
                  <a:pt x="214313" y="226993"/>
                  <a:pt x="207943" y="233363"/>
                  <a:pt x="200025" y="233363"/>
                </a:cubicBezTo>
                <a:lnTo>
                  <a:pt x="180975" y="233363"/>
                </a:lnTo>
                <a:cubicBezTo>
                  <a:pt x="173057" y="233363"/>
                  <a:pt x="166688" y="226993"/>
                  <a:pt x="166688" y="219075"/>
                </a:cubicBezTo>
                <a:close/>
                <a:moveTo>
                  <a:pt x="238125" y="219075"/>
                </a:moveTo>
                <a:cubicBezTo>
                  <a:pt x="238125" y="211157"/>
                  <a:pt x="244495" y="204787"/>
                  <a:pt x="252413" y="204787"/>
                </a:cubicBezTo>
                <a:lnTo>
                  <a:pt x="271463" y="204787"/>
                </a:lnTo>
                <a:cubicBezTo>
                  <a:pt x="279380" y="204787"/>
                  <a:pt x="285750" y="211157"/>
                  <a:pt x="285750" y="219075"/>
                </a:cubicBezTo>
                <a:cubicBezTo>
                  <a:pt x="285750" y="226993"/>
                  <a:pt x="279380" y="233363"/>
                  <a:pt x="271463" y="233363"/>
                </a:cubicBezTo>
                <a:lnTo>
                  <a:pt x="252413" y="233363"/>
                </a:lnTo>
                <a:cubicBezTo>
                  <a:pt x="244495" y="233363"/>
                  <a:pt x="238125" y="226993"/>
                  <a:pt x="238125" y="219075"/>
                </a:cubicBezTo>
                <a:close/>
                <a:moveTo>
                  <a:pt x="133350" y="104775"/>
                </a:moveTo>
                <a:cubicBezTo>
                  <a:pt x="149121" y="104775"/>
                  <a:pt x="161925" y="117579"/>
                  <a:pt x="161925" y="133350"/>
                </a:cubicBezTo>
                <a:cubicBezTo>
                  <a:pt x="161925" y="149121"/>
                  <a:pt x="149121" y="161925"/>
                  <a:pt x="133350" y="161925"/>
                </a:cubicBezTo>
                <a:cubicBezTo>
                  <a:pt x="117579" y="161925"/>
                  <a:pt x="104775" y="149121"/>
                  <a:pt x="104775" y="133350"/>
                </a:cubicBezTo>
                <a:cubicBezTo>
                  <a:pt x="104775" y="117579"/>
                  <a:pt x="117579" y="104775"/>
                  <a:pt x="133350" y="104775"/>
                </a:cubicBezTo>
                <a:close/>
                <a:moveTo>
                  <a:pt x="219075" y="133350"/>
                </a:moveTo>
                <a:cubicBezTo>
                  <a:pt x="219075" y="117579"/>
                  <a:pt x="231879" y="104775"/>
                  <a:pt x="247650" y="104775"/>
                </a:cubicBezTo>
                <a:cubicBezTo>
                  <a:pt x="263421" y="104775"/>
                  <a:pt x="276225" y="117579"/>
                  <a:pt x="276225" y="133350"/>
                </a:cubicBezTo>
                <a:cubicBezTo>
                  <a:pt x="276225" y="149121"/>
                  <a:pt x="263421" y="161925"/>
                  <a:pt x="247650" y="161925"/>
                </a:cubicBezTo>
                <a:cubicBezTo>
                  <a:pt x="231879" y="161925"/>
                  <a:pt x="219075" y="149121"/>
                  <a:pt x="219075" y="133350"/>
                </a:cubicBezTo>
                <a:close/>
                <a:moveTo>
                  <a:pt x="38100" y="133350"/>
                </a:moveTo>
                <a:cubicBezTo>
                  <a:pt x="38100" y="122813"/>
                  <a:pt x="29587" y="114300"/>
                  <a:pt x="19050" y="114300"/>
                </a:cubicBezTo>
                <a:cubicBezTo>
                  <a:pt x="8513" y="114300"/>
                  <a:pt x="0" y="122813"/>
                  <a:pt x="0" y="133350"/>
                </a:cubicBezTo>
                <a:lnTo>
                  <a:pt x="0" y="190500"/>
                </a:lnTo>
                <a:cubicBezTo>
                  <a:pt x="0" y="201037"/>
                  <a:pt x="8513" y="209550"/>
                  <a:pt x="19050" y="209550"/>
                </a:cubicBezTo>
                <a:cubicBezTo>
                  <a:pt x="29587" y="209550"/>
                  <a:pt x="38100" y="201037"/>
                  <a:pt x="38100" y="190500"/>
                </a:cubicBezTo>
                <a:lnTo>
                  <a:pt x="38100" y="133350"/>
                </a:lnTo>
                <a:close/>
                <a:moveTo>
                  <a:pt x="361950" y="114300"/>
                </a:moveTo>
                <a:cubicBezTo>
                  <a:pt x="351413" y="114300"/>
                  <a:pt x="342900" y="122813"/>
                  <a:pt x="342900" y="133350"/>
                </a:cubicBezTo>
                <a:lnTo>
                  <a:pt x="342900" y="190500"/>
                </a:lnTo>
                <a:cubicBezTo>
                  <a:pt x="342900" y="201037"/>
                  <a:pt x="351413" y="209550"/>
                  <a:pt x="361950" y="209550"/>
                </a:cubicBezTo>
                <a:cubicBezTo>
                  <a:pt x="372487" y="209550"/>
                  <a:pt x="381000" y="201037"/>
                  <a:pt x="381000" y="190500"/>
                </a:cubicBezTo>
                <a:lnTo>
                  <a:pt x="381000" y="133350"/>
                </a:lnTo>
                <a:cubicBezTo>
                  <a:pt x="381000" y="122813"/>
                  <a:pt x="372487" y="114300"/>
                  <a:pt x="361950" y="11430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8" name="Text 15"/>
          <p:cNvSpPr/>
          <p:nvPr/>
        </p:nvSpPr>
        <p:spPr>
          <a:xfrm>
            <a:off x="4724400" y="7131050"/>
            <a:ext cx="118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智能体化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724400" y="753745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目标驱动行动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800" y="499800"/>
            <a:ext cx="1534386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spc="275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Trends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99800" y="849660"/>
            <a:ext cx="15481310" cy="499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4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多模态融合与智能体化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99800" y="1499400"/>
            <a:ext cx="799680" cy="49980"/>
          </a:xfrm>
          <a:custGeom>
            <a:avLst/>
            <a:gdLst/>
            <a:ahLst/>
            <a:cxnLst/>
            <a:rect l="l" t="t" r="r" b="b"/>
            <a:pathLst>
              <a:path w="799680" h="49980">
                <a:moveTo>
                  <a:pt x="0" y="0"/>
                </a:moveTo>
                <a:lnTo>
                  <a:pt x="799680" y="0"/>
                </a:lnTo>
                <a:lnTo>
                  <a:pt x="799680" y="49980"/>
                </a:lnTo>
                <a:lnTo>
                  <a:pt x="0" y="4998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Shape 3"/>
          <p:cNvSpPr/>
          <p:nvPr/>
        </p:nvSpPr>
        <p:spPr>
          <a:xfrm>
            <a:off x="524790" y="1799281"/>
            <a:ext cx="7459517" cy="7347062"/>
          </a:xfrm>
          <a:custGeom>
            <a:avLst/>
            <a:gdLst/>
            <a:ahLst/>
            <a:cxnLst/>
            <a:rect l="l" t="t" r="r" b="b"/>
            <a:pathLst>
              <a:path w="7459517" h="7347062">
                <a:moveTo>
                  <a:pt x="49980" y="0"/>
                </a:moveTo>
                <a:lnTo>
                  <a:pt x="7309564" y="0"/>
                </a:lnTo>
                <a:cubicBezTo>
                  <a:pt x="7392381" y="0"/>
                  <a:pt x="7459517" y="67136"/>
                  <a:pt x="7459517" y="149954"/>
                </a:cubicBezTo>
                <a:lnTo>
                  <a:pt x="7459517" y="7197109"/>
                </a:lnTo>
                <a:cubicBezTo>
                  <a:pt x="7459517" y="7279926"/>
                  <a:pt x="7392381" y="7347062"/>
                  <a:pt x="7309564" y="7347062"/>
                </a:cubicBezTo>
                <a:lnTo>
                  <a:pt x="49980" y="7347062"/>
                </a:lnTo>
                <a:cubicBezTo>
                  <a:pt x="22377" y="7347062"/>
                  <a:pt x="0" y="7324685"/>
                  <a:pt x="0" y="7297082"/>
                </a:cubicBezTo>
                <a:lnTo>
                  <a:pt x="0" y="49980"/>
                </a:lnTo>
                <a:cubicBezTo>
                  <a:pt x="0" y="22395"/>
                  <a:pt x="22395" y="0"/>
                  <a:pt x="4998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6" name="Shape 4"/>
          <p:cNvSpPr/>
          <p:nvPr/>
        </p:nvSpPr>
        <p:spPr>
          <a:xfrm>
            <a:off x="524790" y="1799281"/>
            <a:ext cx="49980" cy="7347062"/>
          </a:xfrm>
          <a:custGeom>
            <a:avLst/>
            <a:gdLst/>
            <a:ahLst/>
            <a:cxnLst/>
            <a:rect l="l" t="t" r="r" b="b"/>
            <a:pathLst>
              <a:path w="49980" h="7347062">
                <a:moveTo>
                  <a:pt x="49980" y="0"/>
                </a:moveTo>
                <a:lnTo>
                  <a:pt x="49980" y="0"/>
                </a:lnTo>
                <a:lnTo>
                  <a:pt x="49980" y="7347062"/>
                </a:lnTo>
                <a:lnTo>
                  <a:pt x="49980" y="7347062"/>
                </a:lnTo>
                <a:cubicBezTo>
                  <a:pt x="22377" y="7347062"/>
                  <a:pt x="0" y="7324685"/>
                  <a:pt x="0" y="7297082"/>
                </a:cubicBezTo>
                <a:lnTo>
                  <a:pt x="0" y="49980"/>
                </a:lnTo>
                <a:cubicBezTo>
                  <a:pt x="0" y="22395"/>
                  <a:pt x="22395" y="0"/>
                  <a:pt x="4998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7" name="Shape 5"/>
          <p:cNvSpPr/>
          <p:nvPr/>
        </p:nvSpPr>
        <p:spPr>
          <a:xfrm>
            <a:off x="849660" y="2099161"/>
            <a:ext cx="599760" cy="599760"/>
          </a:xfrm>
          <a:custGeom>
            <a:avLst/>
            <a:gdLst/>
            <a:ahLst/>
            <a:cxnLst/>
            <a:rect l="l" t="t" r="r" b="b"/>
            <a:pathLst>
              <a:path w="599760" h="599760">
                <a:moveTo>
                  <a:pt x="99962" y="0"/>
                </a:moveTo>
                <a:lnTo>
                  <a:pt x="499798" y="0"/>
                </a:lnTo>
                <a:cubicBezTo>
                  <a:pt x="555006" y="0"/>
                  <a:pt x="599760" y="44755"/>
                  <a:pt x="599760" y="99962"/>
                </a:cubicBezTo>
                <a:lnTo>
                  <a:pt x="599760" y="499798"/>
                </a:lnTo>
                <a:cubicBezTo>
                  <a:pt x="599760" y="555006"/>
                  <a:pt x="555006" y="599760"/>
                  <a:pt x="499798" y="599760"/>
                </a:cubicBezTo>
                <a:lnTo>
                  <a:pt x="99962" y="599760"/>
                </a:lnTo>
                <a:cubicBezTo>
                  <a:pt x="44755" y="599760"/>
                  <a:pt x="0" y="555006"/>
                  <a:pt x="0" y="499798"/>
                </a:cubicBezTo>
                <a:lnTo>
                  <a:pt x="0" y="99962"/>
                </a:lnTo>
                <a:cubicBezTo>
                  <a:pt x="0" y="44755"/>
                  <a:pt x="44755" y="0"/>
                  <a:pt x="9996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1008972" y="2274091"/>
            <a:ext cx="281138" cy="249900"/>
          </a:xfrm>
          <a:custGeom>
            <a:avLst/>
            <a:gdLst/>
            <a:ahLst/>
            <a:cxnLst/>
            <a:rect l="l" t="t" r="r" b="b"/>
            <a:pathLst>
              <a:path w="281138" h="249900">
                <a:moveTo>
                  <a:pt x="46856" y="46856"/>
                </a:moveTo>
                <a:cubicBezTo>
                  <a:pt x="46856" y="29627"/>
                  <a:pt x="60864" y="15619"/>
                  <a:pt x="78094" y="15619"/>
                </a:cubicBezTo>
                <a:lnTo>
                  <a:pt x="234281" y="15619"/>
                </a:lnTo>
                <a:cubicBezTo>
                  <a:pt x="251511" y="15619"/>
                  <a:pt x="265519" y="29627"/>
                  <a:pt x="265519" y="46856"/>
                </a:cubicBezTo>
                <a:lnTo>
                  <a:pt x="265519" y="171806"/>
                </a:lnTo>
                <a:cubicBezTo>
                  <a:pt x="265519" y="189036"/>
                  <a:pt x="251511" y="203044"/>
                  <a:pt x="234281" y="203044"/>
                </a:cubicBezTo>
                <a:lnTo>
                  <a:pt x="78094" y="203044"/>
                </a:lnTo>
                <a:cubicBezTo>
                  <a:pt x="60864" y="203044"/>
                  <a:pt x="46856" y="189036"/>
                  <a:pt x="46856" y="171806"/>
                </a:cubicBezTo>
                <a:lnTo>
                  <a:pt x="46856" y="46856"/>
                </a:lnTo>
                <a:close/>
                <a:moveTo>
                  <a:pt x="11714" y="62475"/>
                </a:moveTo>
                <a:cubicBezTo>
                  <a:pt x="18206" y="62475"/>
                  <a:pt x="23428" y="67698"/>
                  <a:pt x="23428" y="74189"/>
                </a:cubicBezTo>
                <a:lnTo>
                  <a:pt x="23428" y="218663"/>
                </a:lnTo>
                <a:cubicBezTo>
                  <a:pt x="23428" y="222958"/>
                  <a:pt x="26942" y="226472"/>
                  <a:pt x="31238" y="226472"/>
                </a:cubicBezTo>
                <a:lnTo>
                  <a:pt x="206949" y="226472"/>
                </a:lnTo>
                <a:cubicBezTo>
                  <a:pt x="213440" y="226472"/>
                  <a:pt x="218663" y="231694"/>
                  <a:pt x="218663" y="238186"/>
                </a:cubicBezTo>
                <a:cubicBezTo>
                  <a:pt x="218663" y="244678"/>
                  <a:pt x="213440" y="249900"/>
                  <a:pt x="206949" y="249900"/>
                </a:cubicBezTo>
                <a:lnTo>
                  <a:pt x="31238" y="249900"/>
                </a:lnTo>
                <a:cubicBezTo>
                  <a:pt x="14008" y="249900"/>
                  <a:pt x="0" y="235892"/>
                  <a:pt x="0" y="218663"/>
                </a:cubicBezTo>
                <a:lnTo>
                  <a:pt x="0" y="74189"/>
                </a:lnTo>
                <a:cubicBezTo>
                  <a:pt x="0" y="67698"/>
                  <a:pt x="5223" y="62475"/>
                  <a:pt x="11714" y="62475"/>
                </a:cubicBezTo>
                <a:close/>
                <a:moveTo>
                  <a:pt x="93713" y="78094"/>
                </a:moveTo>
                <a:cubicBezTo>
                  <a:pt x="102333" y="78094"/>
                  <a:pt x="109331" y="71095"/>
                  <a:pt x="109331" y="62475"/>
                </a:cubicBezTo>
                <a:cubicBezTo>
                  <a:pt x="109331" y="53855"/>
                  <a:pt x="102333" y="46856"/>
                  <a:pt x="93713" y="46856"/>
                </a:cubicBezTo>
                <a:cubicBezTo>
                  <a:pt x="85092" y="46856"/>
                  <a:pt x="78094" y="53855"/>
                  <a:pt x="78094" y="62475"/>
                </a:cubicBezTo>
                <a:cubicBezTo>
                  <a:pt x="78094" y="71095"/>
                  <a:pt x="85092" y="78094"/>
                  <a:pt x="93713" y="78094"/>
                </a:cubicBezTo>
                <a:close/>
                <a:moveTo>
                  <a:pt x="189621" y="83707"/>
                </a:moveTo>
                <a:cubicBezTo>
                  <a:pt x="187474" y="80241"/>
                  <a:pt x="183716" y="78094"/>
                  <a:pt x="179616" y="78094"/>
                </a:cubicBezTo>
                <a:cubicBezTo>
                  <a:pt x="175516" y="78094"/>
                  <a:pt x="171757" y="80241"/>
                  <a:pt x="169610" y="83707"/>
                </a:cubicBezTo>
                <a:lnTo>
                  <a:pt x="142131" y="128659"/>
                </a:lnTo>
                <a:lnTo>
                  <a:pt x="130173" y="113724"/>
                </a:lnTo>
                <a:cubicBezTo>
                  <a:pt x="127927" y="110942"/>
                  <a:pt x="124608" y="109331"/>
                  <a:pt x="121045" y="109331"/>
                </a:cubicBezTo>
                <a:cubicBezTo>
                  <a:pt x="117482" y="109331"/>
                  <a:pt x="114115" y="110942"/>
                  <a:pt x="111918" y="113724"/>
                </a:cubicBezTo>
                <a:lnTo>
                  <a:pt x="80681" y="152771"/>
                </a:lnTo>
                <a:cubicBezTo>
                  <a:pt x="77850" y="156285"/>
                  <a:pt x="77313" y="161117"/>
                  <a:pt x="79265" y="165168"/>
                </a:cubicBezTo>
                <a:cubicBezTo>
                  <a:pt x="81218" y="169219"/>
                  <a:pt x="85317" y="171806"/>
                  <a:pt x="89808" y="171806"/>
                </a:cubicBezTo>
                <a:lnTo>
                  <a:pt x="222567" y="171806"/>
                </a:lnTo>
                <a:cubicBezTo>
                  <a:pt x="226814" y="171806"/>
                  <a:pt x="230718" y="169512"/>
                  <a:pt x="232768" y="165803"/>
                </a:cubicBezTo>
                <a:cubicBezTo>
                  <a:pt x="234818" y="162093"/>
                  <a:pt x="234769" y="157603"/>
                  <a:pt x="232524" y="153942"/>
                </a:cubicBezTo>
                <a:lnTo>
                  <a:pt x="189573" y="83658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7"/>
          <p:cNvSpPr/>
          <p:nvPr/>
        </p:nvSpPr>
        <p:spPr>
          <a:xfrm>
            <a:off x="1649341" y="2199121"/>
            <a:ext cx="1649341" cy="399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1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多模态融合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94955" y="3011296"/>
            <a:ext cx="196796" cy="224910"/>
          </a:xfrm>
          <a:custGeom>
            <a:avLst/>
            <a:gdLst/>
            <a:ahLst/>
            <a:cxnLst/>
            <a:rect l="l" t="t" r="r" b="b"/>
            <a:pathLst>
              <a:path w="196796" h="224910">
                <a:moveTo>
                  <a:pt x="73799" y="14057"/>
                </a:moveTo>
                <a:lnTo>
                  <a:pt x="10543" y="14057"/>
                </a:lnTo>
                <a:cubicBezTo>
                  <a:pt x="4700" y="14057"/>
                  <a:pt x="0" y="18757"/>
                  <a:pt x="0" y="24600"/>
                </a:cubicBezTo>
                <a:lnTo>
                  <a:pt x="0" y="87855"/>
                </a:lnTo>
                <a:cubicBezTo>
                  <a:pt x="0" y="92116"/>
                  <a:pt x="2548" y="95982"/>
                  <a:pt x="6501" y="97607"/>
                </a:cubicBezTo>
                <a:cubicBezTo>
                  <a:pt x="10455" y="99233"/>
                  <a:pt x="14979" y="98310"/>
                  <a:pt x="18010" y="95323"/>
                </a:cubicBezTo>
                <a:lnTo>
                  <a:pt x="35581" y="77752"/>
                </a:lnTo>
                <a:lnTo>
                  <a:pt x="70284" y="112455"/>
                </a:lnTo>
                <a:lnTo>
                  <a:pt x="35581" y="147158"/>
                </a:lnTo>
                <a:lnTo>
                  <a:pt x="18010" y="129587"/>
                </a:lnTo>
                <a:cubicBezTo>
                  <a:pt x="14979" y="126556"/>
                  <a:pt x="10455" y="125677"/>
                  <a:pt x="6501" y="127303"/>
                </a:cubicBezTo>
                <a:cubicBezTo>
                  <a:pt x="2548" y="128928"/>
                  <a:pt x="0" y="132794"/>
                  <a:pt x="0" y="137055"/>
                </a:cubicBezTo>
                <a:lnTo>
                  <a:pt x="0" y="200311"/>
                </a:lnTo>
                <a:cubicBezTo>
                  <a:pt x="0" y="206153"/>
                  <a:pt x="4700" y="210853"/>
                  <a:pt x="10543" y="210853"/>
                </a:cubicBezTo>
                <a:lnTo>
                  <a:pt x="73799" y="210853"/>
                </a:lnTo>
                <a:cubicBezTo>
                  <a:pt x="78060" y="210853"/>
                  <a:pt x="81925" y="208305"/>
                  <a:pt x="83551" y="204352"/>
                </a:cubicBezTo>
                <a:cubicBezTo>
                  <a:pt x="85176" y="200398"/>
                  <a:pt x="84297" y="195874"/>
                  <a:pt x="81266" y="192843"/>
                </a:cubicBezTo>
                <a:lnTo>
                  <a:pt x="63695" y="175272"/>
                </a:lnTo>
                <a:lnTo>
                  <a:pt x="98398" y="140569"/>
                </a:lnTo>
                <a:lnTo>
                  <a:pt x="133101" y="175272"/>
                </a:lnTo>
                <a:lnTo>
                  <a:pt x="115530" y="192843"/>
                </a:lnTo>
                <a:cubicBezTo>
                  <a:pt x="112499" y="195874"/>
                  <a:pt x="111620" y="200398"/>
                  <a:pt x="113246" y="204352"/>
                </a:cubicBezTo>
                <a:cubicBezTo>
                  <a:pt x="114871" y="208305"/>
                  <a:pt x="118737" y="210853"/>
                  <a:pt x="122998" y="210853"/>
                </a:cubicBezTo>
                <a:lnTo>
                  <a:pt x="186254" y="210853"/>
                </a:lnTo>
                <a:cubicBezTo>
                  <a:pt x="192096" y="210853"/>
                  <a:pt x="196796" y="206153"/>
                  <a:pt x="196796" y="200311"/>
                </a:cubicBezTo>
                <a:lnTo>
                  <a:pt x="196796" y="137055"/>
                </a:lnTo>
                <a:cubicBezTo>
                  <a:pt x="196796" y="132794"/>
                  <a:pt x="194249" y="128928"/>
                  <a:pt x="190295" y="127303"/>
                </a:cubicBezTo>
                <a:cubicBezTo>
                  <a:pt x="186342" y="125677"/>
                  <a:pt x="181817" y="126556"/>
                  <a:pt x="178786" y="129587"/>
                </a:cubicBezTo>
                <a:lnTo>
                  <a:pt x="161215" y="147158"/>
                </a:lnTo>
                <a:lnTo>
                  <a:pt x="126512" y="112455"/>
                </a:lnTo>
                <a:lnTo>
                  <a:pt x="161215" y="77752"/>
                </a:lnTo>
                <a:lnTo>
                  <a:pt x="178786" y="95323"/>
                </a:lnTo>
                <a:cubicBezTo>
                  <a:pt x="181817" y="98354"/>
                  <a:pt x="186342" y="99233"/>
                  <a:pt x="190295" y="97607"/>
                </a:cubicBezTo>
                <a:cubicBezTo>
                  <a:pt x="194249" y="95982"/>
                  <a:pt x="196796" y="92116"/>
                  <a:pt x="196796" y="87855"/>
                </a:cubicBezTo>
                <a:lnTo>
                  <a:pt x="196796" y="24600"/>
                </a:lnTo>
                <a:cubicBezTo>
                  <a:pt x="196796" y="18757"/>
                  <a:pt x="192096" y="14057"/>
                  <a:pt x="186254" y="14057"/>
                </a:cubicBezTo>
                <a:lnTo>
                  <a:pt x="122998" y="14057"/>
                </a:lnTo>
                <a:cubicBezTo>
                  <a:pt x="118737" y="14057"/>
                  <a:pt x="114871" y="16605"/>
                  <a:pt x="113246" y="20558"/>
                </a:cubicBezTo>
                <a:cubicBezTo>
                  <a:pt x="111620" y="24512"/>
                  <a:pt x="112543" y="29036"/>
                  <a:pt x="115530" y="32067"/>
                </a:cubicBezTo>
                <a:lnTo>
                  <a:pt x="133101" y="49638"/>
                </a:lnTo>
                <a:lnTo>
                  <a:pt x="98398" y="84341"/>
                </a:lnTo>
                <a:lnTo>
                  <a:pt x="63695" y="49638"/>
                </a:lnTo>
                <a:lnTo>
                  <a:pt x="81266" y="32067"/>
                </a:lnTo>
                <a:cubicBezTo>
                  <a:pt x="84297" y="29036"/>
                  <a:pt x="85176" y="24512"/>
                  <a:pt x="83551" y="20558"/>
                </a:cubicBezTo>
                <a:cubicBezTo>
                  <a:pt x="81925" y="16605"/>
                  <a:pt x="78060" y="14057"/>
                  <a:pt x="73799" y="14057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1" name="Text 9"/>
          <p:cNvSpPr/>
          <p:nvPr/>
        </p:nvSpPr>
        <p:spPr>
          <a:xfrm>
            <a:off x="1137045" y="2948821"/>
            <a:ext cx="6659837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从纯文本扩展到多模态统一建模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49660" y="3448621"/>
            <a:ext cx="6934727" cy="649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大模型正从</a:t>
            </a:r>
            <a:pPr>
              <a:lnSpc>
                <a:spcPct val="140000"/>
              </a:lnSpc>
            </a:pPr>
            <a:r>
              <a:rPr lang="en-US" sz="157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纯文本处理</a:t>
            </a:r>
            <a:pPr>
              <a:lnSpc>
                <a:spcPct val="140000"/>
              </a:lnSpc>
            </a:pPr>
            <a:r>
              <a:rPr lang="en-US" sz="157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扩展到</a:t>
            </a:r>
            <a:pPr>
              <a:lnSpc>
                <a:spcPct val="140000"/>
              </a:lnSpc>
            </a:pPr>
            <a:r>
              <a:rPr lang="en-US" sz="157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图像、音频、视频统一建模</a:t>
            </a:r>
            <a:pPr>
              <a:lnSpc>
                <a:spcPct val="140000"/>
              </a:lnSpc>
            </a:pPr>
            <a:r>
              <a:rPr lang="en-US" sz="157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，实现跨模态的理解与生成。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49660" y="4248301"/>
            <a:ext cx="3361156" cy="449820"/>
          </a:xfrm>
          <a:custGeom>
            <a:avLst/>
            <a:gdLst/>
            <a:ahLst/>
            <a:cxnLst/>
            <a:rect l="l" t="t" r="r" b="b"/>
            <a:pathLst>
              <a:path w="3361156" h="449820">
                <a:moveTo>
                  <a:pt x="49980" y="0"/>
                </a:moveTo>
                <a:lnTo>
                  <a:pt x="3311177" y="0"/>
                </a:lnTo>
                <a:cubicBezTo>
                  <a:pt x="3338779" y="0"/>
                  <a:pt x="3361156" y="22377"/>
                  <a:pt x="3361156" y="49980"/>
                </a:cubicBezTo>
                <a:lnTo>
                  <a:pt x="3361156" y="399841"/>
                </a:lnTo>
                <a:cubicBezTo>
                  <a:pt x="3361156" y="427444"/>
                  <a:pt x="3338779" y="449820"/>
                  <a:pt x="3311177" y="449820"/>
                </a:cubicBezTo>
                <a:lnTo>
                  <a:pt x="49980" y="449820"/>
                </a:lnTo>
                <a:cubicBezTo>
                  <a:pt x="22377" y="449820"/>
                  <a:pt x="0" y="427444"/>
                  <a:pt x="0" y="399841"/>
                </a:cubicBezTo>
                <a:lnTo>
                  <a:pt x="0" y="49980"/>
                </a:lnTo>
                <a:cubicBezTo>
                  <a:pt x="0" y="22395"/>
                  <a:pt x="22395" y="0"/>
                  <a:pt x="4998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4" name="Shape 12"/>
          <p:cNvSpPr/>
          <p:nvPr/>
        </p:nvSpPr>
        <p:spPr>
          <a:xfrm>
            <a:off x="962115" y="4373251"/>
            <a:ext cx="224910" cy="199920"/>
          </a:xfrm>
          <a:custGeom>
            <a:avLst/>
            <a:gdLst/>
            <a:ahLst/>
            <a:cxnLst/>
            <a:rect l="l" t="t" r="r" b="b"/>
            <a:pathLst>
              <a:path w="224910" h="199920">
                <a:moveTo>
                  <a:pt x="112455" y="12495"/>
                </a:moveTo>
                <a:cubicBezTo>
                  <a:pt x="80905" y="12495"/>
                  <a:pt x="55642" y="26864"/>
                  <a:pt x="37251" y="43967"/>
                </a:cubicBezTo>
                <a:cubicBezTo>
                  <a:pt x="18977" y="60952"/>
                  <a:pt x="6755" y="81218"/>
                  <a:pt x="937" y="95157"/>
                </a:cubicBezTo>
                <a:cubicBezTo>
                  <a:pt x="-351" y="98242"/>
                  <a:pt x="-351" y="101678"/>
                  <a:pt x="937" y="104763"/>
                </a:cubicBezTo>
                <a:cubicBezTo>
                  <a:pt x="6755" y="118703"/>
                  <a:pt x="18977" y="139007"/>
                  <a:pt x="37251" y="155953"/>
                </a:cubicBezTo>
                <a:cubicBezTo>
                  <a:pt x="55642" y="173017"/>
                  <a:pt x="80905" y="187425"/>
                  <a:pt x="112455" y="187425"/>
                </a:cubicBezTo>
                <a:cubicBezTo>
                  <a:pt x="144005" y="187425"/>
                  <a:pt x="169268" y="173056"/>
                  <a:pt x="187659" y="155953"/>
                </a:cubicBezTo>
                <a:cubicBezTo>
                  <a:pt x="205933" y="138968"/>
                  <a:pt x="218155" y="118703"/>
                  <a:pt x="223973" y="104763"/>
                </a:cubicBezTo>
                <a:cubicBezTo>
                  <a:pt x="225261" y="101678"/>
                  <a:pt x="225261" y="98242"/>
                  <a:pt x="223973" y="95157"/>
                </a:cubicBezTo>
                <a:cubicBezTo>
                  <a:pt x="218155" y="81218"/>
                  <a:pt x="205933" y="60913"/>
                  <a:pt x="187659" y="43967"/>
                </a:cubicBezTo>
                <a:cubicBezTo>
                  <a:pt x="169268" y="26903"/>
                  <a:pt x="144005" y="12495"/>
                  <a:pt x="112455" y="12495"/>
                </a:cubicBezTo>
                <a:close/>
                <a:moveTo>
                  <a:pt x="56228" y="99960"/>
                </a:moveTo>
                <a:cubicBezTo>
                  <a:pt x="56228" y="68927"/>
                  <a:pt x="81422" y="43733"/>
                  <a:pt x="112455" y="43733"/>
                </a:cubicBezTo>
                <a:cubicBezTo>
                  <a:pt x="143488" y="43733"/>
                  <a:pt x="168683" y="68927"/>
                  <a:pt x="168683" y="99960"/>
                </a:cubicBezTo>
                <a:cubicBezTo>
                  <a:pt x="168683" y="130993"/>
                  <a:pt x="143488" y="156188"/>
                  <a:pt x="112455" y="156188"/>
                </a:cubicBezTo>
                <a:cubicBezTo>
                  <a:pt x="81422" y="156188"/>
                  <a:pt x="56228" y="130993"/>
                  <a:pt x="56228" y="99960"/>
                </a:cubicBezTo>
                <a:close/>
                <a:moveTo>
                  <a:pt x="112455" y="74970"/>
                </a:moveTo>
                <a:cubicBezTo>
                  <a:pt x="112455" y="88754"/>
                  <a:pt x="101249" y="99960"/>
                  <a:pt x="87465" y="99960"/>
                </a:cubicBezTo>
                <a:cubicBezTo>
                  <a:pt x="82975" y="99960"/>
                  <a:pt x="78758" y="98789"/>
                  <a:pt x="75087" y="96680"/>
                </a:cubicBezTo>
                <a:cubicBezTo>
                  <a:pt x="74697" y="100936"/>
                  <a:pt x="75048" y="105309"/>
                  <a:pt x="76220" y="109644"/>
                </a:cubicBezTo>
                <a:cubicBezTo>
                  <a:pt x="81569" y="129636"/>
                  <a:pt x="102147" y="141506"/>
                  <a:pt x="122139" y="136156"/>
                </a:cubicBezTo>
                <a:cubicBezTo>
                  <a:pt x="142131" y="130807"/>
                  <a:pt x="154001" y="110229"/>
                  <a:pt x="148651" y="90237"/>
                </a:cubicBezTo>
                <a:cubicBezTo>
                  <a:pt x="143888" y="72393"/>
                  <a:pt x="126980" y="61030"/>
                  <a:pt x="109175" y="62592"/>
                </a:cubicBezTo>
                <a:cubicBezTo>
                  <a:pt x="111245" y="66224"/>
                  <a:pt x="112455" y="70441"/>
                  <a:pt x="112455" y="7497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5" name="Text 13"/>
          <p:cNvSpPr/>
          <p:nvPr/>
        </p:nvSpPr>
        <p:spPr>
          <a:xfrm>
            <a:off x="1299480" y="4348261"/>
            <a:ext cx="78718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视觉理解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314876" y="4248301"/>
            <a:ext cx="3361156" cy="449820"/>
          </a:xfrm>
          <a:custGeom>
            <a:avLst/>
            <a:gdLst/>
            <a:ahLst/>
            <a:cxnLst/>
            <a:rect l="l" t="t" r="r" b="b"/>
            <a:pathLst>
              <a:path w="3361156" h="449820">
                <a:moveTo>
                  <a:pt x="49980" y="0"/>
                </a:moveTo>
                <a:lnTo>
                  <a:pt x="3311177" y="0"/>
                </a:lnTo>
                <a:cubicBezTo>
                  <a:pt x="3338779" y="0"/>
                  <a:pt x="3361156" y="22377"/>
                  <a:pt x="3361156" y="49980"/>
                </a:cubicBezTo>
                <a:lnTo>
                  <a:pt x="3361156" y="399841"/>
                </a:lnTo>
                <a:cubicBezTo>
                  <a:pt x="3361156" y="427444"/>
                  <a:pt x="3338779" y="449820"/>
                  <a:pt x="3311177" y="449820"/>
                </a:cubicBezTo>
                <a:lnTo>
                  <a:pt x="49980" y="449820"/>
                </a:lnTo>
                <a:cubicBezTo>
                  <a:pt x="22377" y="449820"/>
                  <a:pt x="0" y="427444"/>
                  <a:pt x="0" y="399841"/>
                </a:cubicBezTo>
                <a:lnTo>
                  <a:pt x="0" y="49980"/>
                </a:lnTo>
                <a:cubicBezTo>
                  <a:pt x="0" y="22395"/>
                  <a:pt x="22395" y="0"/>
                  <a:pt x="4998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7" name="Shape 15"/>
          <p:cNvSpPr/>
          <p:nvPr/>
        </p:nvSpPr>
        <p:spPr>
          <a:xfrm>
            <a:off x="4439826" y="4373251"/>
            <a:ext cx="199920" cy="199920"/>
          </a:xfrm>
          <a:custGeom>
            <a:avLst/>
            <a:gdLst/>
            <a:ahLst/>
            <a:cxnLst/>
            <a:rect l="l" t="t" r="r" b="b"/>
            <a:pathLst>
              <a:path w="199920" h="199920">
                <a:moveTo>
                  <a:pt x="148222" y="117"/>
                </a:moveTo>
                <a:cubicBezTo>
                  <a:pt x="144747" y="586"/>
                  <a:pt x="141506" y="2538"/>
                  <a:pt x="139475" y="5623"/>
                </a:cubicBezTo>
                <a:cubicBezTo>
                  <a:pt x="136820" y="9684"/>
                  <a:pt x="136742" y="15033"/>
                  <a:pt x="139319" y="19133"/>
                </a:cubicBezTo>
                <a:cubicBezTo>
                  <a:pt x="141506" y="22608"/>
                  <a:pt x="145372" y="24092"/>
                  <a:pt x="148612" y="26357"/>
                </a:cubicBezTo>
                <a:cubicBezTo>
                  <a:pt x="151541" y="28387"/>
                  <a:pt x="155485" y="31511"/>
                  <a:pt x="159428" y="35806"/>
                </a:cubicBezTo>
                <a:cubicBezTo>
                  <a:pt x="167238" y="44279"/>
                  <a:pt x="174852" y="57008"/>
                  <a:pt x="174852" y="74970"/>
                </a:cubicBezTo>
                <a:cubicBezTo>
                  <a:pt x="174852" y="81881"/>
                  <a:pt x="180436" y="87465"/>
                  <a:pt x="187347" y="87465"/>
                </a:cubicBezTo>
                <a:cubicBezTo>
                  <a:pt x="194258" y="87465"/>
                  <a:pt x="199842" y="81881"/>
                  <a:pt x="199842" y="74970"/>
                </a:cubicBezTo>
                <a:cubicBezTo>
                  <a:pt x="199842" y="49199"/>
                  <a:pt x="188714" y="30691"/>
                  <a:pt x="177780" y="18860"/>
                </a:cubicBezTo>
                <a:cubicBezTo>
                  <a:pt x="172353" y="12964"/>
                  <a:pt x="166925" y="8668"/>
                  <a:pt x="162826" y="5857"/>
                </a:cubicBezTo>
                <a:cubicBezTo>
                  <a:pt x="158530" y="2889"/>
                  <a:pt x="153650" y="-625"/>
                  <a:pt x="148144" y="117"/>
                </a:cubicBezTo>
                <a:close/>
                <a:moveTo>
                  <a:pt x="93713" y="49980"/>
                </a:moveTo>
                <a:cubicBezTo>
                  <a:pt x="71222" y="49980"/>
                  <a:pt x="52674" y="67004"/>
                  <a:pt x="50253" y="88832"/>
                </a:cubicBezTo>
                <a:cubicBezTo>
                  <a:pt x="49511" y="95704"/>
                  <a:pt x="43303" y="100624"/>
                  <a:pt x="36470" y="99882"/>
                </a:cubicBezTo>
                <a:cubicBezTo>
                  <a:pt x="29637" y="99140"/>
                  <a:pt x="24678" y="92932"/>
                  <a:pt x="25420" y="86098"/>
                </a:cubicBezTo>
                <a:cubicBezTo>
                  <a:pt x="29207" y="51737"/>
                  <a:pt x="58336" y="24990"/>
                  <a:pt x="93713" y="24990"/>
                </a:cubicBezTo>
                <a:cubicBezTo>
                  <a:pt x="131666" y="24990"/>
                  <a:pt x="162435" y="55759"/>
                  <a:pt x="162435" y="93713"/>
                </a:cubicBezTo>
                <a:cubicBezTo>
                  <a:pt x="162435" y="111674"/>
                  <a:pt x="155524" y="128035"/>
                  <a:pt x="144239" y="140295"/>
                </a:cubicBezTo>
                <a:cubicBezTo>
                  <a:pt x="139554" y="145372"/>
                  <a:pt x="137445" y="149979"/>
                  <a:pt x="137445" y="153845"/>
                </a:cubicBezTo>
                <a:lnTo>
                  <a:pt x="137445" y="156227"/>
                </a:lnTo>
                <a:cubicBezTo>
                  <a:pt x="137445" y="180397"/>
                  <a:pt x="117883" y="199959"/>
                  <a:pt x="93713" y="199959"/>
                </a:cubicBezTo>
                <a:cubicBezTo>
                  <a:pt x="86801" y="199959"/>
                  <a:pt x="81218" y="194375"/>
                  <a:pt x="81218" y="187464"/>
                </a:cubicBezTo>
                <a:cubicBezTo>
                  <a:pt x="81218" y="180553"/>
                  <a:pt x="86801" y="174969"/>
                  <a:pt x="93713" y="174969"/>
                </a:cubicBezTo>
                <a:cubicBezTo>
                  <a:pt x="104060" y="174969"/>
                  <a:pt x="112455" y="166574"/>
                  <a:pt x="112455" y="156227"/>
                </a:cubicBezTo>
                <a:lnTo>
                  <a:pt x="112455" y="153845"/>
                </a:lnTo>
                <a:cubicBezTo>
                  <a:pt x="112455" y="140998"/>
                  <a:pt x="119249" y="130573"/>
                  <a:pt x="125887" y="123388"/>
                </a:cubicBezTo>
                <a:cubicBezTo>
                  <a:pt x="133072" y="115579"/>
                  <a:pt x="137445" y="105192"/>
                  <a:pt x="137445" y="93752"/>
                </a:cubicBezTo>
                <a:cubicBezTo>
                  <a:pt x="137445" y="69582"/>
                  <a:pt x="117883" y="50019"/>
                  <a:pt x="93713" y="50019"/>
                </a:cubicBezTo>
                <a:close/>
                <a:moveTo>
                  <a:pt x="0" y="187425"/>
                </a:moveTo>
                <a:cubicBezTo>
                  <a:pt x="0" y="180529"/>
                  <a:pt x="5599" y="174930"/>
                  <a:pt x="12495" y="174930"/>
                </a:cubicBezTo>
                <a:cubicBezTo>
                  <a:pt x="19391" y="174930"/>
                  <a:pt x="24990" y="180529"/>
                  <a:pt x="24990" y="187425"/>
                </a:cubicBezTo>
                <a:cubicBezTo>
                  <a:pt x="24990" y="194321"/>
                  <a:pt x="19391" y="199920"/>
                  <a:pt x="12495" y="199920"/>
                </a:cubicBezTo>
                <a:cubicBezTo>
                  <a:pt x="5599" y="199920"/>
                  <a:pt x="0" y="194321"/>
                  <a:pt x="0" y="187425"/>
                </a:cubicBezTo>
                <a:close/>
                <a:moveTo>
                  <a:pt x="62475" y="149940"/>
                </a:moveTo>
                <a:cubicBezTo>
                  <a:pt x="69371" y="149940"/>
                  <a:pt x="74970" y="144341"/>
                  <a:pt x="74970" y="137445"/>
                </a:cubicBezTo>
                <a:cubicBezTo>
                  <a:pt x="74970" y="130549"/>
                  <a:pt x="69371" y="124950"/>
                  <a:pt x="62475" y="124950"/>
                </a:cubicBezTo>
                <a:cubicBezTo>
                  <a:pt x="55579" y="124950"/>
                  <a:pt x="49980" y="130549"/>
                  <a:pt x="49980" y="137445"/>
                </a:cubicBezTo>
                <a:cubicBezTo>
                  <a:pt x="49980" y="144341"/>
                  <a:pt x="55579" y="149940"/>
                  <a:pt x="62475" y="149940"/>
                </a:cubicBezTo>
                <a:close/>
                <a:moveTo>
                  <a:pt x="33815" y="141115"/>
                </a:moveTo>
                <a:cubicBezTo>
                  <a:pt x="28934" y="136235"/>
                  <a:pt x="21007" y="136235"/>
                  <a:pt x="16126" y="141115"/>
                </a:cubicBezTo>
                <a:cubicBezTo>
                  <a:pt x="11246" y="145996"/>
                  <a:pt x="11246" y="153923"/>
                  <a:pt x="16126" y="158804"/>
                </a:cubicBezTo>
                <a:lnTo>
                  <a:pt x="41116" y="183794"/>
                </a:lnTo>
                <a:cubicBezTo>
                  <a:pt x="45997" y="188675"/>
                  <a:pt x="53924" y="188675"/>
                  <a:pt x="58805" y="183794"/>
                </a:cubicBezTo>
                <a:cubicBezTo>
                  <a:pt x="63685" y="178913"/>
                  <a:pt x="63685" y="170986"/>
                  <a:pt x="58805" y="166105"/>
                </a:cubicBezTo>
                <a:lnTo>
                  <a:pt x="33815" y="141115"/>
                </a:lnTo>
                <a:close/>
                <a:moveTo>
                  <a:pt x="93713" y="81218"/>
                </a:moveTo>
                <a:cubicBezTo>
                  <a:pt x="86801" y="81218"/>
                  <a:pt x="81218" y="86801"/>
                  <a:pt x="81218" y="93713"/>
                </a:cubicBezTo>
                <a:cubicBezTo>
                  <a:pt x="81218" y="98906"/>
                  <a:pt x="77040" y="103084"/>
                  <a:pt x="71846" y="103084"/>
                </a:cubicBezTo>
                <a:cubicBezTo>
                  <a:pt x="66653" y="103084"/>
                  <a:pt x="62475" y="98906"/>
                  <a:pt x="62475" y="93713"/>
                </a:cubicBezTo>
                <a:cubicBezTo>
                  <a:pt x="62475" y="76454"/>
                  <a:pt x="76454" y="62475"/>
                  <a:pt x="93713" y="62475"/>
                </a:cubicBezTo>
                <a:cubicBezTo>
                  <a:pt x="110971" y="62475"/>
                  <a:pt x="124950" y="76454"/>
                  <a:pt x="124950" y="93713"/>
                </a:cubicBezTo>
                <a:cubicBezTo>
                  <a:pt x="124950" y="98906"/>
                  <a:pt x="120772" y="103084"/>
                  <a:pt x="115579" y="103084"/>
                </a:cubicBezTo>
                <a:cubicBezTo>
                  <a:pt x="110386" y="103084"/>
                  <a:pt x="106208" y="98906"/>
                  <a:pt x="106208" y="93713"/>
                </a:cubicBezTo>
                <a:cubicBezTo>
                  <a:pt x="106208" y="86801"/>
                  <a:pt x="100624" y="81218"/>
                  <a:pt x="93713" y="81218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8" name="Text 16"/>
          <p:cNvSpPr/>
          <p:nvPr/>
        </p:nvSpPr>
        <p:spPr>
          <a:xfrm>
            <a:off x="4764696" y="4348261"/>
            <a:ext cx="78718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语音识别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49660" y="4798081"/>
            <a:ext cx="3361156" cy="449820"/>
          </a:xfrm>
          <a:custGeom>
            <a:avLst/>
            <a:gdLst/>
            <a:ahLst/>
            <a:cxnLst/>
            <a:rect l="l" t="t" r="r" b="b"/>
            <a:pathLst>
              <a:path w="3361156" h="449820">
                <a:moveTo>
                  <a:pt x="49980" y="0"/>
                </a:moveTo>
                <a:lnTo>
                  <a:pt x="3311177" y="0"/>
                </a:lnTo>
                <a:cubicBezTo>
                  <a:pt x="3338779" y="0"/>
                  <a:pt x="3361156" y="22377"/>
                  <a:pt x="3361156" y="49980"/>
                </a:cubicBezTo>
                <a:lnTo>
                  <a:pt x="3361156" y="399841"/>
                </a:lnTo>
                <a:cubicBezTo>
                  <a:pt x="3361156" y="427444"/>
                  <a:pt x="3338779" y="449820"/>
                  <a:pt x="3311177" y="449820"/>
                </a:cubicBezTo>
                <a:lnTo>
                  <a:pt x="49980" y="449820"/>
                </a:lnTo>
                <a:cubicBezTo>
                  <a:pt x="22377" y="449820"/>
                  <a:pt x="0" y="427444"/>
                  <a:pt x="0" y="399841"/>
                </a:cubicBezTo>
                <a:lnTo>
                  <a:pt x="0" y="49980"/>
                </a:lnTo>
                <a:cubicBezTo>
                  <a:pt x="0" y="22395"/>
                  <a:pt x="22395" y="0"/>
                  <a:pt x="4998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0" name="Shape 18"/>
          <p:cNvSpPr/>
          <p:nvPr/>
        </p:nvSpPr>
        <p:spPr>
          <a:xfrm>
            <a:off x="962115" y="4923032"/>
            <a:ext cx="224910" cy="199920"/>
          </a:xfrm>
          <a:custGeom>
            <a:avLst/>
            <a:gdLst/>
            <a:ahLst/>
            <a:cxnLst/>
            <a:rect l="l" t="t" r="r" b="b"/>
            <a:pathLst>
              <a:path w="224910" h="199920">
                <a:moveTo>
                  <a:pt x="37485" y="24990"/>
                </a:moveTo>
                <a:cubicBezTo>
                  <a:pt x="23701" y="24990"/>
                  <a:pt x="12495" y="36196"/>
                  <a:pt x="12495" y="49980"/>
                </a:cubicBezTo>
                <a:lnTo>
                  <a:pt x="12495" y="149940"/>
                </a:lnTo>
                <a:cubicBezTo>
                  <a:pt x="12495" y="163724"/>
                  <a:pt x="23701" y="174930"/>
                  <a:pt x="37485" y="174930"/>
                </a:cubicBezTo>
                <a:lnTo>
                  <a:pt x="137445" y="174930"/>
                </a:lnTo>
                <a:cubicBezTo>
                  <a:pt x="151229" y="174930"/>
                  <a:pt x="162435" y="163724"/>
                  <a:pt x="162435" y="149940"/>
                </a:cubicBezTo>
                <a:lnTo>
                  <a:pt x="162435" y="49980"/>
                </a:lnTo>
                <a:cubicBezTo>
                  <a:pt x="162435" y="36196"/>
                  <a:pt x="151229" y="24990"/>
                  <a:pt x="137445" y="24990"/>
                </a:cubicBezTo>
                <a:lnTo>
                  <a:pt x="37485" y="24990"/>
                </a:lnTo>
                <a:close/>
                <a:moveTo>
                  <a:pt x="181178" y="131198"/>
                </a:moveTo>
                <a:lnTo>
                  <a:pt x="209877" y="154157"/>
                </a:lnTo>
                <a:cubicBezTo>
                  <a:pt x="211517" y="155485"/>
                  <a:pt x="213547" y="156188"/>
                  <a:pt x="215656" y="156188"/>
                </a:cubicBezTo>
                <a:cubicBezTo>
                  <a:pt x="220771" y="156188"/>
                  <a:pt x="224910" y="152049"/>
                  <a:pt x="224910" y="146933"/>
                </a:cubicBezTo>
                <a:lnTo>
                  <a:pt x="224910" y="52987"/>
                </a:lnTo>
                <a:cubicBezTo>
                  <a:pt x="224910" y="47871"/>
                  <a:pt x="220771" y="43733"/>
                  <a:pt x="215656" y="43733"/>
                </a:cubicBezTo>
                <a:cubicBezTo>
                  <a:pt x="213547" y="43733"/>
                  <a:pt x="211517" y="44435"/>
                  <a:pt x="209877" y="45763"/>
                </a:cubicBezTo>
                <a:lnTo>
                  <a:pt x="181178" y="68723"/>
                </a:lnTo>
                <a:lnTo>
                  <a:pt x="181178" y="131198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1" name="Text 19"/>
          <p:cNvSpPr/>
          <p:nvPr/>
        </p:nvSpPr>
        <p:spPr>
          <a:xfrm>
            <a:off x="1299480" y="4898042"/>
            <a:ext cx="78718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视频生成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314876" y="4798081"/>
            <a:ext cx="3361156" cy="449820"/>
          </a:xfrm>
          <a:custGeom>
            <a:avLst/>
            <a:gdLst/>
            <a:ahLst/>
            <a:cxnLst/>
            <a:rect l="l" t="t" r="r" b="b"/>
            <a:pathLst>
              <a:path w="3361156" h="449820">
                <a:moveTo>
                  <a:pt x="49980" y="0"/>
                </a:moveTo>
                <a:lnTo>
                  <a:pt x="3311177" y="0"/>
                </a:lnTo>
                <a:cubicBezTo>
                  <a:pt x="3338779" y="0"/>
                  <a:pt x="3361156" y="22377"/>
                  <a:pt x="3361156" y="49980"/>
                </a:cubicBezTo>
                <a:lnTo>
                  <a:pt x="3361156" y="399841"/>
                </a:lnTo>
                <a:cubicBezTo>
                  <a:pt x="3361156" y="427444"/>
                  <a:pt x="3338779" y="449820"/>
                  <a:pt x="3311177" y="449820"/>
                </a:cubicBezTo>
                <a:lnTo>
                  <a:pt x="49980" y="449820"/>
                </a:lnTo>
                <a:cubicBezTo>
                  <a:pt x="22377" y="449820"/>
                  <a:pt x="0" y="427444"/>
                  <a:pt x="0" y="399841"/>
                </a:cubicBezTo>
                <a:lnTo>
                  <a:pt x="0" y="49980"/>
                </a:lnTo>
                <a:cubicBezTo>
                  <a:pt x="0" y="22395"/>
                  <a:pt x="22395" y="0"/>
                  <a:pt x="4998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3" name="Shape 21"/>
          <p:cNvSpPr/>
          <p:nvPr/>
        </p:nvSpPr>
        <p:spPr>
          <a:xfrm>
            <a:off x="4427331" y="4923032"/>
            <a:ext cx="224910" cy="199920"/>
          </a:xfrm>
          <a:custGeom>
            <a:avLst/>
            <a:gdLst/>
            <a:ahLst/>
            <a:cxnLst/>
            <a:rect l="l" t="t" r="r" b="b"/>
            <a:pathLst>
              <a:path w="224910" h="199920">
                <a:moveTo>
                  <a:pt x="187620" y="4022"/>
                </a:moveTo>
                <a:lnTo>
                  <a:pt x="101170" y="61694"/>
                </a:lnTo>
                <a:cubicBezTo>
                  <a:pt x="89808" y="69269"/>
                  <a:pt x="82584" y="81569"/>
                  <a:pt x="81413" y="95001"/>
                </a:cubicBezTo>
                <a:cubicBezTo>
                  <a:pt x="105739" y="99999"/>
                  <a:pt x="124911" y="119171"/>
                  <a:pt x="129948" y="143536"/>
                </a:cubicBezTo>
                <a:cubicBezTo>
                  <a:pt x="143419" y="142365"/>
                  <a:pt x="155680" y="135141"/>
                  <a:pt x="163255" y="123779"/>
                </a:cubicBezTo>
                <a:lnTo>
                  <a:pt x="220888" y="37290"/>
                </a:lnTo>
                <a:cubicBezTo>
                  <a:pt x="223504" y="33346"/>
                  <a:pt x="224910" y="28739"/>
                  <a:pt x="224910" y="23975"/>
                </a:cubicBezTo>
                <a:cubicBezTo>
                  <a:pt x="224910" y="10738"/>
                  <a:pt x="214172" y="0"/>
                  <a:pt x="200935" y="0"/>
                </a:cubicBezTo>
                <a:cubicBezTo>
                  <a:pt x="196211" y="0"/>
                  <a:pt x="191564" y="1406"/>
                  <a:pt x="187620" y="4022"/>
                </a:cubicBezTo>
                <a:close/>
                <a:moveTo>
                  <a:pt x="112455" y="156188"/>
                </a:moveTo>
                <a:cubicBezTo>
                  <a:pt x="112455" y="132018"/>
                  <a:pt x="92893" y="112455"/>
                  <a:pt x="68723" y="112455"/>
                </a:cubicBezTo>
                <a:cubicBezTo>
                  <a:pt x="44552" y="112455"/>
                  <a:pt x="24990" y="132018"/>
                  <a:pt x="24990" y="156188"/>
                </a:cubicBezTo>
                <a:cubicBezTo>
                  <a:pt x="24990" y="157710"/>
                  <a:pt x="25068" y="159233"/>
                  <a:pt x="25224" y="160717"/>
                </a:cubicBezTo>
                <a:cubicBezTo>
                  <a:pt x="25927" y="167550"/>
                  <a:pt x="21242" y="174930"/>
                  <a:pt x="14369" y="174930"/>
                </a:cubicBezTo>
                <a:lnTo>
                  <a:pt x="12495" y="174930"/>
                </a:lnTo>
                <a:cubicBezTo>
                  <a:pt x="5584" y="174930"/>
                  <a:pt x="0" y="180514"/>
                  <a:pt x="0" y="187425"/>
                </a:cubicBezTo>
                <a:cubicBezTo>
                  <a:pt x="0" y="194336"/>
                  <a:pt x="5584" y="199920"/>
                  <a:pt x="12495" y="199920"/>
                </a:cubicBezTo>
                <a:lnTo>
                  <a:pt x="68723" y="199920"/>
                </a:lnTo>
                <a:cubicBezTo>
                  <a:pt x="92893" y="199920"/>
                  <a:pt x="112455" y="180358"/>
                  <a:pt x="112455" y="156188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4" name="Text 22"/>
          <p:cNvSpPr/>
          <p:nvPr/>
        </p:nvSpPr>
        <p:spPr>
          <a:xfrm>
            <a:off x="4764696" y="4898042"/>
            <a:ext cx="78718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图像创作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94955" y="5510297"/>
            <a:ext cx="196796" cy="224910"/>
          </a:xfrm>
          <a:custGeom>
            <a:avLst/>
            <a:gdLst/>
            <a:ahLst/>
            <a:cxnLst/>
            <a:rect l="l" t="t" r="r" b="b"/>
            <a:pathLst>
              <a:path w="196796" h="224910">
                <a:moveTo>
                  <a:pt x="126512" y="0"/>
                </a:moveTo>
                <a:lnTo>
                  <a:pt x="56228" y="0"/>
                </a:lnTo>
                <a:cubicBezTo>
                  <a:pt x="48452" y="0"/>
                  <a:pt x="42171" y="6282"/>
                  <a:pt x="42171" y="14057"/>
                </a:cubicBezTo>
                <a:cubicBezTo>
                  <a:pt x="42171" y="21832"/>
                  <a:pt x="48452" y="28114"/>
                  <a:pt x="56228" y="28114"/>
                </a:cubicBezTo>
                <a:lnTo>
                  <a:pt x="56228" y="94664"/>
                </a:lnTo>
                <a:lnTo>
                  <a:pt x="3295" y="187264"/>
                </a:lnTo>
                <a:cubicBezTo>
                  <a:pt x="1142" y="191086"/>
                  <a:pt x="0" y="195347"/>
                  <a:pt x="0" y="199739"/>
                </a:cubicBezTo>
                <a:cubicBezTo>
                  <a:pt x="0" y="213665"/>
                  <a:pt x="11246" y="224910"/>
                  <a:pt x="25171" y="224910"/>
                </a:cubicBezTo>
                <a:lnTo>
                  <a:pt x="171626" y="224910"/>
                </a:lnTo>
                <a:cubicBezTo>
                  <a:pt x="185507" y="224910"/>
                  <a:pt x="196796" y="213665"/>
                  <a:pt x="196796" y="199739"/>
                </a:cubicBezTo>
                <a:cubicBezTo>
                  <a:pt x="196796" y="195347"/>
                  <a:pt x="195654" y="191042"/>
                  <a:pt x="193502" y="187264"/>
                </a:cubicBezTo>
                <a:lnTo>
                  <a:pt x="140569" y="94664"/>
                </a:lnTo>
                <a:lnTo>
                  <a:pt x="140569" y="28114"/>
                </a:lnTo>
                <a:cubicBezTo>
                  <a:pt x="148344" y="28114"/>
                  <a:pt x="154626" y="21832"/>
                  <a:pt x="154626" y="14057"/>
                </a:cubicBezTo>
                <a:cubicBezTo>
                  <a:pt x="154626" y="6282"/>
                  <a:pt x="148344" y="0"/>
                  <a:pt x="140569" y="0"/>
                </a:cubicBezTo>
                <a:lnTo>
                  <a:pt x="126512" y="0"/>
                </a:lnTo>
                <a:close/>
                <a:moveTo>
                  <a:pt x="84341" y="94664"/>
                </a:moveTo>
                <a:lnTo>
                  <a:pt x="84341" y="28114"/>
                </a:lnTo>
                <a:lnTo>
                  <a:pt x="112455" y="28114"/>
                </a:lnTo>
                <a:lnTo>
                  <a:pt x="112455" y="94664"/>
                </a:lnTo>
                <a:cubicBezTo>
                  <a:pt x="112455" y="99540"/>
                  <a:pt x="113729" y="104372"/>
                  <a:pt x="116145" y="108633"/>
                </a:cubicBezTo>
                <a:lnTo>
                  <a:pt x="134419" y="140569"/>
                </a:lnTo>
                <a:lnTo>
                  <a:pt x="62377" y="140569"/>
                </a:lnTo>
                <a:lnTo>
                  <a:pt x="80651" y="108633"/>
                </a:lnTo>
                <a:cubicBezTo>
                  <a:pt x="83067" y="104372"/>
                  <a:pt x="84341" y="99584"/>
                  <a:pt x="84341" y="94664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6" name="Text 24"/>
          <p:cNvSpPr/>
          <p:nvPr/>
        </p:nvSpPr>
        <p:spPr>
          <a:xfrm>
            <a:off x="1137045" y="5447822"/>
            <a:ext cx="6659837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技术核心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49660" y="5947622"/>
            <a:ext cx="6934727" cy="3248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共享注意力层</a:t>
            </a:r>
            <a:pPr>
              <a:lnSpc>
                <a:spcPct val="140000"/>
              </a:lnSpc>
            </a:pPr>
            <a:r>
              <a:rPr lang="en-US" sz="157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处理跨模态关联，</a:t>
            </a:r>
            <a:pPr>
              <a:lnSpc>
                <a:spcPct val="140000"/>
              </a:lnSpc>
            </a:pPr>
            <a:r>
              <a:rPr lang="en-US" sz="157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模态专用编码器/解码器</a:t>
            </a:r>
            <a:pPr>
              <a:lnSpc>
                <a:spcPct val="140000"/>
              </a:lnSpc>
            </a:pPr>
            <a:r>
              <a:rPr lang="en-US" sz="157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处理特性。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49660" y="6422432"/>
            <a:ext cx="6834767" cy="549780"/>
          </a:xfrm>
          <a:custGeom>
            <a:avLst/>
            <a:gdLst/>
            <a:ahLst/>
            <a:cxnLst/>
            <a:rect l="l" t="t" r="r" b="b"/>
            <a:pathLst>
              <a:path w="6834767" h="549780">
                <a:moveTo>
                  <a:pt x="99961" y="0"/>
                </a:moveTo>
                <a:lnTo>
                  <a:pt x="6734806" y="0"/>
                </a:lnTo>
                <a:cubicBezTo>
                  <a:pt x="6790013" y="0"/>
                  <a:pt x="6834767" y="44754"/>
                  <a:pt x="6834767" y="99961"/>
                </a:cubicBezTo>
                <a:lnTo>
                  <a:pt x="6834767" y="449819"/>
                </a:lnTo>
                <a:cubicBezTo>
                  <a:pt x="6834767" y="505026"/>
                  <a:pt x="6790013" y="549780"/>
                  <a:pt x="6734806" y="549780"/>
                </a:cubicBezTo>
                <a:lnTo>
                  <a:pt x="99961" y="549780"/>
                </a:lnTo>
                <a:cubicBezTo>
                  <a:pt x="44754" y="549780"/>
                  <a:pt x="0" y="505026"/>
                  <a:pt x="0" y="449819"/>
                </a:cubicBezTo>
                <a:lnTo>
                  <a:pt x="0" y="99961"/>
                </a:lnTo>
                <a:cubicBezTo>
                  <a:pt x="0" y="44791"/>
                  <a:pt x="44791" y="0"/>
                  <a:pt x="99961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4590" y="6597362"/>
            <a:ext cx="174930" cy="174930"/>
          </a:xfrm>
          <a:custGeom>
            <a:avLst/>
            <a:gdLst/>
            <a:ahLst/>
            <a:cxnLst/>
            <a:rect l="l" t="t" r="r" b="b"/>
            <a:pathLst>
              <a:path w="174930" h="174930">
                <a:moveTo>
                  <a:pt x="87465" y="174930"/>
                </a:moveTo>
                <a:cubicBezTo>
                  <a:pt x="135738" y="174930"/>
                  <a:pt x="174930" y="135738"/>
                  <a:pt x="174930" y="87465"/>
                </a:cubicBezTo>
                <a:cubicBezTo>
                  <a:pt x="174930" y="39192"/>
                  <a:pt x="135738" y="0"/>
                  <a:pt x="87465" y="0"/>
                </a:cubicBezTo>
                <a:cubicBezTo>
                  <a:pt x="39192" y="0"/>
                  <a:pt x="0" y="39192"/>
                  <a:pt x="0" y="87465"/>
                </a:cubicBezTo>
                <a:cubicBezTo>
                  <a:pt x="0" y="135738"/>
                  <a:pt x="39192" y="174930"/>
                  <a:pt x="87465" y="174930"/>
                </a:cubicBezTo>
                <a:close/>
                <a:moveTo>
                  <a:pt x="76532" y="54666"/>
                </a:moveTo>
                <a:cubicBezTo>
                  <a:pt x="76532" y="48631"/>
                  <a:pt x="81431" y="43733"/>
                  <a:pt x="87465" y="43733"/>
                </a:cubicBezTo>
                <a:cubicBezTo>
                  <a:pt x="93499" y="43733"/>
                  <a:pt x="98398" y="48631"/>
                  <a:pt x="98398" y="54666"/>
                </a:cubicBezTo>
                <a:cubicBezTo>
                  <a:pt x="98398" y="60700"/>
                  <a:pt x="93499" y="65599"/>
                  <a:pt x="87465" y="65599"/>
                </a:cubicBezTo>
                <a:cubicBezTo>
                  <a:pt x="81431" y="65599"/>
                  <a:pt x="76532" y="60700"/>
                  <a:pt x="76532" y="54666"/>
                </a:cubicBezTo>
                <a:close/>
                <a:moveTo>
                  <a:pt x="73799" y="76532"/>
                </a:moveTo>
                <a:lnTo>
                  <a:pt x="90198" y="76532"/>
                </a:lnTo>
                <a:cubicBezTo>
                  <a:pt x="94742" y="76532"/>
                  <a:pt x="98398" y="80188"/>
                  <a:pt x="98398" y="84732"/>
                </a:cubicBezTo>
                <a:lnTo>
                  <a:pt x="98398" y="114798"/>
                </a:lnTo>
                <a:lnTo>
                  <a:pt x="101131" y="114798"/>
                </a:lnTo>
                <a:cubicBezTo>
                  <a:pt x="105676" y="114798"/>
                  <a:pt x="109331" y="118454"/>
                  <a:pt x="109331" y="122998"/>
                </a:cubicBezTo>
                <a:cubicBezTo>
                  <a:pt x="109331" y="127542"/>
                  <a:pt x="105676" y="131198"/>
                  <a:pt x="101131" y="131198"/>
                </a:cubicBezTo>
                <a:lnTo>
                  <a:pt x="73799" y="131198"/>
                </a:lnTo>
                <a:cubicBezTo>
                  <a:pt x="69255" y="131198"/>
                  <a:pt x="65599" y="127542"/>
                  <a:pt x="65599" y="122998"/>
                </a:cubicBezTo>
                <a:cubicBezTo>
                  <a:pt x="65599" y="118454"/>
                  <a:pt x="69255" y="114798"/>
                  <a:pt x="73799" y="114798"/>
                </a:cubicBezTo>
                <a:lnTo>
                  <a:pt x="81998" y="114798"/>
                </a:lnTo>
                <a:lnTo>
                  <a:pt x="81998" y="92932"/>
                </a:lnTo>
                <a:lnTo>
                  <a:pt x="73799" y="92932"/>
                </a:lnTo>
                <a:cubicBezTo>
                  <a:pt x="69255" y="92932"/>
                  <a:pt x="65599" y="89276"/>
                  <a:pt x="65599" y="84732"/>
                </a:cubicBezTo>
                <a:cubicBezTo>
                  <a:pt x="65599" y="80188"/>
                  <a:pt x="69255" y="76532"/>
                  <a:pt x="73799" y="76532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0" name="Text 28"/>
          <p:cNvSpPr/>
          <p:nvPr/>
        </p:nvSpPr>
        <p:spPr>
          <a:xfrm>
            <a:off x="1322857" y="6572372"/>
            <a:ext cx="629909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不同模态被映射到统一的语义空间，实现真正的跨模态理解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62155" y="7896842"/>
            <a:ext cx="6822272" cy="949620"/>
          </a:xfrm>
          <a:custGeom>
            <a:avLst/>
            <a:gdLst/>
            <a:ahLst/>
            <a:cxnLst/>
            <a:rect l="l" t="t" r="r" b="b"/>
            <a:pathLst>
              <a:path w="6822272" h="949620">
                <a:moveTo>
                  <a:pt x="24990" y="0"/>
                </a:moveTo>
                <a:lnTo>
                  <a:pt x="6722315" y="0"/>
                </a:lnTo>
                <a:cubicBezTo>
                  <a:pt x="6777520" y="0"/>
                  <a:pt x="6822272" y="44752"/>
                  <a:pt x="6822272" y="99957"/>
                </a:cubicBezTo>
                <a:lnTo>
                  <a:pt x="6822272" y="849663"/>
                </a:lnTo>
                <a:cubicBezTo>
                  <a:pt x="6822272" y="904868"/>
                  <a:pt x="6777520" y="949620"/>
                  <a:pt x="6722315" y="949620"/>
                </a:cubicBezTo>
                <a:lnTo>
                  <a:pt x="24990" y="949620"/>
                </a:lnTo>
                <a:cubicBezTo>
                  <a:pt x="11188" y="949620"/>
                  <a:pt x="0" y="938432"/>
                  <a:pt x="0" y="924630"/>
                </a:cubicBezTo>
                <a:lnTo>
                  <a:pt x="0" y="24990"/>
                </a:lnTo>
                <a:cubicBezTo>
                  <a:pt x="0" y="11198"/>
                  <a:pt x="11198" y="0"/>
                  <a:pt x="24990" y="0"/>
                </a:cubicBezTo>
                <a:close/>
              </a:path>
            </a:pathLst>
          </a:custGeom>
          <a:solidFill>
            <a:srgbClr val="00A67E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862155" y="7896842"/>
            <a:ext cx="24990" cy="949620"/>
          </a:xfrm>
          <a:custGeom>
            <a:avLst/>
            <a:gdLst/>
            <a:ahLst/>
            <a:cxnLst/>
            <a:rect l="l" t="t" r="r" b="b"/>
            <a:pathLst>
              <a:path w="24990" h="949620">
                <a:moveTo>
                  <a:pt x="24990" y="0"/>
                </a:moveTo>
                <a:lnTo>
                  <a:pt x="24990" y="0"/>
                </a:lnTo>
                <a:lnTo>
                  <a:pt x="24990" y="949620"/>
                </a:lnTo>
                <a:lnTo>
                  <a:pt x="24990" y="949620"/>
                </a:lnTo>
                <a:cubicBezTo>
                  <a:pt x="11188" y="949620"/>
                  <a:pt x="0" y="938432"/>
                  <a:pt x="0" y="924630"/>
                </a:cubicBezTo>
                <a:lnTo>
                  <a:pt x="0" y="24990"/>
                </a:lnTo>
                <a:cubicBezTo>
                  <a:pt x="0" y="11198"/>
                  <a:pt x="11198" y="0"/>
                  <a:pt x="2499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3" name="Text 31"/>
          <p:cNvSpPr/>
          <p:nvPr/>
        </p:nvSpPr>
        <p:spPr>
          <a:xfrm>
            <a:off x="1074570" y="8096762"/>
            <a:ext cx="6497402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典型应用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74570" y="8396643"/>
            <a:ext cx="6497402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看图写作、听音配图、跨模态检索与生成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05078" y="1799281"/>
            <a:ext cx="7459517" cy="7347062"/>
          </a:xfrm>
          <a:custGeom>
            <a:avLst/>
            <a:gdLst/>
            <a:ahLst/>
            <a:cxnLst/>
            <a:rect l="l" t="t" r="r" b="b"/>
            <a:pathLst>
              <a:path w="7459517" h="7347062">
                <a:moveTo>
                  <a:pt x="49980" y="0"/>
                </a:moveTo>
                <a:lnTo>
                  <a:pt x="7309564" y="0"/>
                </a:lnTo>
                <a:cubicBezTo>
                  <a:pt x="7392381" y="0"/>
                  <a:pt x="7459517" y="67136"/>
                  <a:pt x="7459517" y="149954"/>
                </a:cubicBezTo>
                <a:lnTo>
                  <a:pt x="7459517" y="7197109"/>
                </a:lnTo>
                <a:cubicBezTo>
                  <a:pt x="7459517" y="7279926"/>
                  <a:pt x="7392381" y="7347062"/>
                  <a:pt x="7309564" y="7347062"/>
                </a:cubicBezTo>
                <a:lnTo>
                  <a:pt x="49980" y="7347062"/>
                </a:lnTo>
                <a:cubicBezTo>
                  <a:pt x="22377" y="7347062"/>
                  <a:pt x="0" y="7324685"/>
                  <a:pt x="0" y="7297082"/>
                </a:cubicBezTo>
                <a:lnTo>
                  <a:pt x="0" y="49980"/>
                </a:lnTo>
                <a:cubicBezTo>
                  <a:pt x="0" y="22395"/>
                  <a:pt x="22395" y="0"/>
                  <a:pt x="4998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36" name="Shape 34"/>
          <p:cNvSpPr/>
          <p:nvPr/>
        </p:nvSpPr>
        <p:spPr>
          <a:xfrm>
            <a:off x="8305078" y="1799281"/>
            <a:ext cx="49980" cy="7347062"/>
          </a:xfrm>
          <a:custGeom>
            <a:avLst/>
            <a:gdLst/>
            <a:ahLst/>
            <a:cxnLst/>
            <a:rect l="l" t="t" r="r" b="b"/>
            <a:pathLst>
              <a:path w="49980" h="7347062">
                <a:moveTo>
                  <a:pt x="49980" y="0"/>
                </a:moveTo>
                <a:lnTo>
                  <a:pt x="49980" y="0"/>
                </a:lnTo>
                <a:lnTo>
                  <a:pt x="49980" y="7347062"/>
                </a:lnTo>
                <a:lnTo>
                  <a:pt x="49980" y="7347062"/>
                </a:lnTo>
                <a:cubicBezTo>
                  <a:pt x="22377" y="7347062"/>
                  <a:pt x="0" y="7324685"/>
                  <a:pt x="0" y="7297082"/>
                </a:cubicBezTo>
                <a:lnTo>
                  <a:pt x="0" y="49980"/>
                </a:lnTo>
                <a:cubicBezTo>
                  <a:pt x="0" y="22395"/>
                  <a:pt x="22395" y="0"/>
                  <a:pt x="4998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7" name="Shape 35"/>
          <p:cNvSpPr/>
          <p:nvPr/>
        </p:nvSpPr>
        <p:spPr>
          <a:xfrm>
            <a:off x="8629948" y="2099161"/>
            <a:ext cx="599760" cy="599760"/>
          </a:xfrm>
          <a:custGeom>
            <a:avLst/>
            <a:gdLst/>
            <a:ahLst/>
            <a:cxnLst/>
            <a:rect l="l" t="t" r="r" b="b"/>
            <a:pathLst>
              <a:path w="599760" h="599760">
                <a:moveTo>
                  <a:pt x="99962" y="0"/>
                </a:moveTo>
                <a:lnTo>
                  <a:pt x="499798" y="0"/>
                </a:lnTo>
                <a:cubicBezTo>
                  <a:pt x="555006" y="0"/>
                  <a:pt x="599760" y="44755"/>
                  <a:pt x="599760" y="99962"/>
                </a:cubicBezTo>
                <a:lnTo>
                  <a:pt x="599760" y="499798"/>
                </a:lnTo>
                <a:cubicBezTo>
                  <a:pt x="599760" y="555006"/>
                  <a:pt x="555006" y="599760"/>
                  <a:pt x="499798" y="599760"/>
                </a:cubicBezTo>
                <a:lnTo>
                  <a:pt x="99962" y="599760"/>
                </a:lnTo>
                <a:cubicBezTo>
                  <a:pt x="44755" y="599760"/>
                  <a:pt x="0" y="555006"/>
                  <a:pt x="0" y="499798"/>
                </a:cubicBezTo>
                <a:lnTo>
                  <a:pt x="0" y="99962"/>
                </a:lnTo>
                <a:cubicBezTo>
                  <a:pt x="0" y="44755"/>
                  <a:pt x="44755" y="0"/>
                  <a:pt x="9996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8773640" y="2274091"/>
            <a:ext cx="312375" cy="249900"/>
          </a:xfrm>
          <a:custGeom>
            <a:avLst/>
            <a:gdLst/>
            <a:ahLst/>
            <a:cxnLst/>
            <a:rect l="l" t="t" r="r" b="b"/>
            <a:pathLst>
              <a:path w="312375" h="249900">
                <a:moveTo>
                  <a:pt x="171806" y="0"/>
                </a:moveTo>
                <a:cubicBezTo>
                  <a:pt x="171806" y="-8639"/>
                  <a:pt x="164827" y="-15619"/>
                  <a:pt x="156188" y="-15619"/>
                </a:cubicBezTo>
                <a:cubicBezTo>
                  <a:pt x="147548" y="-15619"/>
                  <a:pt x="140569" y="-8639"/>
                  <a:pt x="140569" y="0"/>
                </a:cubicBezTo>
                <a:lnTo>
                  <a:pt x="140569" y="31238"/>
                </a:lnTo>
                <a:lnTo>
                  <a:pt x="93713" y="31238"/>
                </a:lnTo>
                <a:cubicBezTo>
                  <a:pt x="67844" y="31238"/>
                  <a:pt x="46856" y="52225"/>
                  <a:pt x="46856" y="78094"/>
                </a:cubicBezTo>
                <a:lnTo>
                  <a:pt x="46856" y="187425"/>
                </a:lnTo>
                <a:cubicBezTo>
                  <a:pt x="46856" y="213294"/>
                  <a:pt x="67844" y="234281"/>
                  <a:pt x="93713" y="234281"/>
                </a:cubicBezTo>
                <a:lnTo>
                  <a:pt x="218663" y="234281"/>
                </a:lnTo>
                <a:cubicBezTo>
                  <a:pt x="244531" y="234281"/>
                  <a:pt x="265519" y="213294"/>
                  <a:pt x="265519" y="187425"/>
                </a:cubicBezTo>
                <a:lnTo>
                  <a:pt x="265519" y="78094"/>
                </a:lnTo>
                <a:cubicBezTo>
                  <a:pt x="265519" y="52225"/>
                  <a:pt x="244531" y="31238"/>
                  <a:pt x="218663" y="31238"/>
                </a:cubicBezTo>
                <a:lnTo>
                  <a:pt x="171806" y="31238"/>
                </a:lnTo>
                <a:lnTo>
                  <a:pt x="171806" y="0"/>
                </a:lnTo>
                <a:close/>
                <a:moveTo>
                  <a:pt x="78094" y="179616"/>
                </a:moveTo>
                <a:cubicBezTo>
                  <a:pt x="78094" y="173124"/>
                  <a:pt x="83316" y="167902"/>
                  <a:pt x="89808" y="167902"/>
                </a:cubicBezTo>
                <a:lnTo>
                  <a:pt x="105427" y="167902"/>
                </a:lnTo>
                <a:cubicBezTo>
                  <a:pt x="111918" y="167902"/>
                  <a:pt x="117141" y="173124"/>
                  <a:pt x="117141" y="179616"/>
                </a:cubicBezTo>
                <a:cubicBezTo>
                  <a:pt x="117141" y="186107"/>
                  <a:pt x="111918" y="191330"/>
                  <a:pt x="105427" y="191330"/>
                </a:cubicBezTo>
                <a:lnTo>
                  <a:pt x="89808" y="191330"/>
                </a:lnTo>
                <a:cubicBezTo>
                  <a:pt x="83316" y="191330"/>
                  <a:pt x="78094" y="186107"/>
                  <a:pt x="78094" y="179616"/>
                </a:cubicBezTo>
                <a:close/>
                <a:moveTo>
                  <a:pt x="136664" y="179616"/>
                </a:moveTo>
                <a:cubicBezTo>
                  <a:pt x="136664" y="173124"/>
                  <a:pt x="141887" y="167902"/>
                  <a:pt x="148378" y="167902"/>
                </a:cubicBezTo>
                <a:lnTo>
                  <a:pt x="163997" y="167902"/>
                </a:lnTo>
                <a:cubicBezTo>
                  <a:pt x="170488" y="167902"/>
                  <a:pt x="175711" y="173124"/>
                  <a:pt x="175711" y="179616"/>
                </a:cubicBezTo>
                <a:cubicBezTo>
                  <a:pt x="175711" y="186107"/>
                  <a:pt x="170488" y="191330"/>
                  <a:pt x="163997" y="191330"/>
                </a:cubicBezTo>
                <a:lnTo>
                  <a:pt x="148378" y="191330"/>
                </a:lnTo>
                <a:cubicBezTo>
                  <a:pt x="141887" y="191330"/>
                  <a:pt x="136664" y="186107"/>
                  <a:pt x="136664" y="179616"/>
                </a:cubicBezTo>
                <a:close/>
                <a:moveTo>
                  <a:pt x="195234" y="179616"/>
                </a:moveTo>
                <a:cubicBezTo>
                  <a:pt x="195234" y="173124"/>
                  <a:pt x="200457" y="167902"/>
                  <a:pt x="206949" y="167902"/>
                </a:cubicBezTo>
                <a:lnTo>
                  <a:pt x="222567" y="167902"/>
                </a:lnTo>
                <a:cubicBezTo>
                  <a:pt x="229059" y="167902"/>
                  <a:pt x="234281" y="173124"/>
                  <a:pt x="234281" y="179616"/>
                </a:cubicBezTo>
                <a:cubicBezTo>
                  <a:pt x="234281" y="186107"/>
                  <a:pt x="229059" y="191330"/>
                  <a:pt x="222567" y="191330"/>
                </a:cubicBezTo>
                <a:lnTo>
                  <a:pt x="206949" y="191330"/>
                </a:lnTo>
                <a:cubicBezTo>
                  <a:pt x="200457" y="191330"/>
                  <a:pt x="195234" y="186107"/>
                  <a:pt x="195234" y="179616"/>
                </a:cubicBezTo>
                <a:close/>
                <a:moveTo>
                  <a:pt x="109331" y="85903"/>
                </a:moveTo>
                <a:cubicBezTo>
                  <a:pt x="122262" y="85903"/>
                  <a:pt x="132759" y="96401"/>
                  <a:pt x="132759" y="109331"/>
                </a:cubicBezTo>
                <a:cubicBezTo>
                  <a:pt x="132759" y="122262"/>
                  <a:pt x="122262" y="132759"/>
                  <a:pt x="109331" y="132759"/>
                </a:cubicBezTo>
                <a:cubicBezTo>
                  <a:pt x="96401" y="132759"/>
                  <a:pt x="85903" y="122262"/>
                  <a:pt x="85903" y="109331"/>
                </a:cubicBezTo>
                <a:cubicBezTo>
                  <a:pt x="85903" y="96401"/>
                  <a:pt x="96401" y="85903"/>
                  <a:pt x="109331" y="85903"/>
                </a:cubicBezTo>
                <a:close/>
                <a:moveTo>
                  <a:pt x="179616" y="109331"/>
                </a:moveTo>
                <a:cubicBezTo>
                  <a:pt x="179616" y="96401"/>
                  <a:pt x="190113" y="85903"/>
                  <a:pt x="203044" y="85903"/>
                </a:cubicBezTo>
                <a:cubicBezTo>
                  <a:pt x="215974" y="85903"/>
                  <a:pt x="226472" y="96401"/>
                  <a:pt x="226472" y="109331"/>
                </a:cubicBezTo>
                <a:cubicBezTo>
                  <a:pt x="226472" y="122262"/>
                  <a:pt x="215974" y="132759"/>
                  <a:pt x="203044" y="132759"/>
                </a:cubicBezTo>
                <a:cubicBezTo>
                  <a:pt x="190113" y="132759"/>
                  <a:pt x="179616" y="122262"/>
                  <a:pt x="179616" y="109331"/>
                </a:cubicBezTo>
                <a:close/>
                <a:moveTo>
                  <a:pt x="31238" y="109331"/>
                </a:moveTo>
                <a:cubicBezTo>
                  <a:pt x="31238" y="100692"/>
                  <a:pt x="24258" y="93713"/>
                  <a:pt x="15619" y="93713"/>
                </a:cubicBezTo>
                <a:cubicBezTo>
                  <a:pt x="6980" y="93713"/>
                  <a:pt x="0" y="100692"/>
                  <a:pt x="0" y="109331"/>
                </a:cubicBezTo>
                <a:lnTo>
                  <a:pt x="0" y="156188"/>
                </a:lnTo>
                <a:cubicBezTo>
                  <a:pt x="0" y="164827"/>
                  <a:pt x="6980" y="171806"/>
                  <a:pt x="15619" y="171806"/>
                </a:cubicBezTo>
                <a:cubicBezTo>
                  <a:pt x="24258" y="171806"/>
                  <a:pt x="31238" y="164827"/>
                  <a:pt x="31238" y="156188"/>
                </a:cubicBezTo>
                <a:lnTo>
                  <a:pt x="31238" y="109331"/>
                </a:lnTo>
                <a:close/>
                <a:moveTo>
                  <a:pt x="296756" y="93713"/>
                </a:moveTo>
                <a:cubicBezTo>
                  <a:pt x="288117" y="93713"/>
                  <a:pt x="281138" y="100692"/>
                  <a:pt x="281138" y="109331"/>
                </a:cubicBezTo>
                <a:lnTo>
                  <a:pt x="281138" y="156188"/>
                </a:lnTo>
                <a:cubicBezTo>
                  <a:pt x="281138" y="164827"/>
                  <a:pt x="288117" y="171806"/>
                  <a:pt x="296756" y="171806"/>
                </a:cubicBezTo>
                <a:cubicBezTo>
                  <a:pt x="305395" y="171806"/>
                  <a:pt x="312375" y="164827"/>
                  <a:pt x="312375" y="156188"/>
                </a:cubicBezTo>
                <a:lnTo>
                  <a:pt x="312375" y="109331"/>
                </a:lnTo>
                <a:cubicBezTo>
                  <a:pt x="312375" y="100692"/>
                  <a:pt x="305395" y="93713"/>
                  <a:pt x="296756" y="93713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9" name="Text 37"/>
          <p:cNvSpPr/>
          <p:nvPr/>
        </p:nvSpPr>
        <p:spPr>
          <a:xfrm>
            <a:off x="9429628" y="2199121"/>
            <a:ext cx="2773891" cy="399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1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智能体（Agent）化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661185" y="3011296"/>
            <a:ext cx="224910" cy="224910"/>
          </a:xfrm>
          <a:custGeom>
            <a:avLst/>
            <a:gdLst/>
            <a:ahLst/>
            <a:cxnLst/>
            <a:rect l="l" t="t" r="r" b="b"/>
            <a:pathLst>
              <a:path w="224910" h="224910">
                <a:moveTo>
                  <a:pt x="220781" y="66155"/>
                </a:moveTo>
                <a:lnTo>
                  <a:pt x="178610" y="108326"/>
                </a:lnTo>
                <a:cubicBezTo>
                  <a:pt x="174569" y="112367"/>
                  <a:pt x="168551" y="113553"/>
                  <a:pt x="163279" y="111357"/>
                </a:cubicBezTo>
                <a:cubicBezTo>
                  <a:pt x="158008" y="109160"/>
                  <a:pt x="154626" y="104065"/>
                  <a:pt x="154626" y="98398"/>
                </a:cubicBezTo>
                <a:lnTo>
                  <a:pt x="154626" y="70284"/>
                </a:lnTo>
                <a:lnTo>
                  <a:pt x="14057" y="70284"/>
                </a:lnTo>
                <a:cubicBezTo>
                  <a:pt x="6282" y="70284"/>
                  <a:pt x="0" y="64003"/>
                  <a:pt x="0" y="56228"/>
                </a:cubicBezTo>
                <a:cubicBezTo>
                  <a:pt x="0" y="48452"/>
                  <a:pt x="6282" y="42171"/>
                  <a:pt x="14057" y="42171"/>
                </a:cubicBezTo>
                <a:lnTo>
                  <a:pt x="154626" y="42171"/>
                </a:lnTo>
                <a:lnTo>
                  <a:pt x="154626" y="14057"/>
                </a:lnTo>
                <a:cubicBezTo>
                  <a:pt x="154626" y="8390"/>
                  <a:pt x="158052" y="3251"/>
                  <a:pt x="163323" y="1054"/>
                </a:cubicBezTo>
                <a:cubicBezTo>
                  <a:pt x="168595" y="-1142"/>
                  <a:pt x="174613" y="88"/>
                  <a:pt x="178654" y="4085"/>
                </a:cubicBezTo>
                <a:lnTo>
                  <a:pt x="220825" y="46256"/>
                </a:lnTo>
                <a:cubicBezTo>
                  <a:pt x="226316" y="51747"/>
                  <a:pt x="226316" y="60664"/>
                  <a:pt x="220825" y="66155"/>
                </a:cubicBezTo>
                <a:close/>
                <a:moveTo>
                  <a:pt x="46256" y="220781"/>
                </a:moveTo>
                <a:lnTo>
                  <a:pt x="4085" y="178610"/>
                </a:lnTo>
                <a:cubicBezTo>
                  <a:pt x="-1406" y="173119"/>
                  <a:pt x="-1406" y="164202"/>
                  <a:pt x="4085" y="158711"/>
                </a:cubicBezTo>
                <a:lnTo>
                  <a:pt x="46256" y="116540"/>
                </a:lnTo>
                <a:cubicBezTo>
                  <a:pt x="50297" y="112499"/>
                  <a:pt x="56315" y="111313"/>
                  <a:pt x="61587" y="113509"/>
                </a:cubicBezTo>
                <a:cubicBezTo>
                  <a:pt x="66858" y="115706"/>
                  <a:pt x="70284" y="120845"/>
                  <a:pt x="70284" y="126512"/>
                </a:cubicBezTo>
                <a:lnTo>
                  <a:pt x="70284" y="154626"/>
                </a:lnTo>
                <a:lnTo>
                  <a:pt x="210853" y="154626"/>
                </a:lnTo>
                <a:cubicBezTo>
                  <a:pt x="218628" y="154626"/>
                  <a:pt x="224910" y="160907"/>
                  <a:pt x="224910" y="168683"/>
                </a:cubicBezTo>
                <a:cubicBezTo>
                  <a:pt x="224910" y="176458"/>
                  <a:pt x="218628" y="182739"/>
                  <a:pt x="210853" y="182739"/>
                </a:cubicBezTo>
                <a:lnTo>
                  <a:pt x="70284" y="182739"/>
                </a:lnTo>
                <a:lnTo>
                  <a:pt x="70284" y="210853"/>
                </a:lnTo>
                <a:cubicBezTo>
                  <a:pt x="70284" y="216520"/>
                  <a:pt x="66858" y="221659"/>
                  <a:pt x="61587" y="223856"/>
                </a:cubicBezTo>
                <a:cubicBezTo>
                  <a:pt x="56315" y="226052"/>
                  <a:pt x="50297" y="224822"/>
                  <a:pt x="46256" y="220825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1" name="Text 39"/>
          <p:cNvSpPr/>
          <p:nvPr/>
        </p:nvSpPr>
        <p:spPr>
          <a:xfrm>
            <a:off x="8917333" y="2948821"/>
            <a:ext cx="6659837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角色转变：问答助手 → 目标驱动的行动者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629948" y="3448621"/>
            <a:ext cx="6934727" cy="649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AI正从</a:t>
            </a:r>
            <a:pPr>
              <a:lnSpc>
                <a:spcPct val="140000"/>
              </a:lnSpc>
            </a:pPr>
            <a:r>
              <a:rPr lang="en-US" sz="157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被动问答助手</a:t>
            </a:r>
            <a:pPr>
              <a:lnSpc>
                <a:spcPct val="140000"/>
              </a:lnSpc>
            </a:pPr>
            <a:r>
              <a:rPr lang="en-US" sz="157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转变为</a:t>
            </a:r>
            <a:pPr>
              <a:lnSpc>
                <a:spcPct val="140000"/>
              </a:lnSpc>
            </a:pPr>
            <a:r>
              <a:rPr lang="en-US" sz="157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主动智能体</a:t>
            </a:r>
            <a:pPr>
              <a:lnSpc>
                <a:spcPct val="140000"/>
              </a:lnSpc>
            </a:pPr>
            <a:r>
              <a:rPr lang="en-US" sz="157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，能自主理解目标、规划任务、调用工具、完成复杂任务闭环。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647128" y="4510696"/>
            <a:ext cx="253024" cy="224910"/>
          </a:xfrm>
          <a:custGeom>
            <a:avLst/>
            <a:gdLst/>
            <a:ahLst/>
            <a:cxnLst/>
            <a:rect l="l" t="t" r="r" b="b"/>
            <a:pathLst>
              <a:path w="253024" h="224910">
                <a:moveTo>
                  <a:pt x="98442" y="42654"/>
                </a:moveTo>
                <a:lnTo>
                  <a:pt x="98442" y="64442"/>
                </a:lnTo>
                <a:lnTo>
                  <a:pt x="98662" y="64662"/>
                </a:lnTo>
                <a:cubicBezTo>
                  <a:pt x="101517" y="28465"/>
                  <a:pt x="131783" y="0"/>
                  <a:pt x="168726" y="0"/>
                </a:cubicBezTo>
                <a:cubicBezTo>
                  <a:pt x="177556" y="0"/>
                  <a:pt x="186034" y="1625"/>
                  <a:pt x="193809" y="4612"/>
                </a:cubicBezTo>
                <a:cubicBezTo>
                  <a:pt x="198202" y="6282"/>
                  <a:pt x="198993" y="11860"/>
                  <a:pt x="195698" y="15199"/>
                </a:cubicBezTo>
                <a:lnTo>
                  <a:pt x="156734" y="54163"/>
                </a:lnTo>
                <a:cubicBezTo>
                  <a:pt x="155416" y="55481"/>
                  <a:pt x="154670" y="57282"/>
                  <a:pt x="154670" y="59127"/>
                </a:cubicBezTo>
                <a:lnTo>
                  <a:pt x="154670" y="77313"/>
                </a:lnTo>
                <a:cubicBezTo>
                  <a:pt x="154670" y="81178"/>
                  <a:pt x="157832" y="84341"/>
                  <a:pt x="161698" y="84341"/>
                </a:cubicBezTo>
                <a:lnTo>
                  <a:pt x="179884" y="84341"/>
                </a:lnTo>
                <a:cubicBezTo>
                  <a:pt x="181729" y="84341"/>
                  <a:pt x="183530" y="83595"/>
                  <a:pt x="184848" y="82277"/>
                </a:cubicBezTo>
                <a:lnTo>
                  <a:pt x="223812" y="43313"/>
                </a:lnTo>
                <a:cubicBezTo>
                  <a:pt x="227150" y="39974"/>
                  <a:pt x="232729" y="40809"/>
                  <a:pt x="234398" y="45202"/>
                </a:cubicBezTo>
                <a:cubicBezTo>
                  <a:pt x="237386" y="52977"/>
                  <a:pt x="239011" y="61455"/>
                  <a:pt x="239011" y="70284"/>
                </a:cubicBezTo>
                <a:cubicBezTo>
                  <a:pt x="239011" y="96905"/>
                  <a:pt x="224207" y="120098"/>
                  <a:pt x="202331" y="132003"/>
                </a:cubicBezTo>
                <a:lnTo>
                  <a:pt x="238132" y="167804"/>
                </a:lnTo>
                <a:cubicBezTo>
                  <a:pt x="246347" y="176018"/>
                  <a:pt x="246347" y="189373"/>
                  <a:pt x="238132" y="197631"/>
                </a:cubicBezTo>
                <a:lnTo>
                  <a:pt x="211732" y="224032"/>
                </a:lnTo>
                <a:cubicBezTo>
                  <a:pt x="203517" y="232246"/>
                  <a:pt x="190163" y="232246"/>
                  <a:pt x="181905" y="224032"/>
                </a:cubicBezTo>
                <a:lnTo>
                  <a:pt x="126556" y="168683"/>
                </a:lnTo>
                <a:cubicBezTo>
                  <a:pt x="114520" y="156646"/>
                  <a:pt x="111796" y="138856"/>
                  <a:pt x="118429" y="124184"/>
                </a:cubicBezTo>
                <a:lnTo>
                  <a:pt x="78587" y="84341"/>
                </a:lnTo>
                <a:lnTo>
                  <a:pt x="56799" y="84341"/>
                </a:lnTo>
                <a:cubicBezTo>
                  <a:pt x="52098" y="84341"/>
                  <a:pt x="47706" y="82013"/>
                  <a:pt x="45114" y="78104"/>
                </a:cubicBezTo>
                <a:lnTo>
                  <a:pt x="10279" y="25873"/>
                </a:lnTo>
                <a:cubicBezTo>
                  <a:pt x="8434" y="23106"/>
                  <a:pt x="8786" y="19372"/>
                  <a:pt x="11158" y="17000"/>
                </a:cubicBezTo>
                <a:lnTo>
                  <a:pt x="31101" y="-2943"/>
                </a:lnTo>
                <a:cubicBezTo>
                  <a:pt x="33473" y="-5315"/>
                  <a:pt x="37163" y="-5667"/>
                  <a:pt x="39974" y="-3822"/>
                </a:cubicBezTo>
                <a:lnTo>
                  <a:pt x="92204" y="30969"/>
                </a:lnTo>
                <a:cubicBezTo>
                  <a:pt x="96114" y="33561"/>
                  <a:pt x="98442" y="37954"/>
                  <a:pt x="98442" y="42654"/>
                </a:cubicBezTo>
                <a:close/>
                <a:moveTo>
                  <a:pt x="94708" y="130290"/>
                </a:moveTo>
                <a:cubicBezTo>
                  <a:pt x="91941" y="146543"/>
                  <a:pt x="95762" y="163719"/>
                  <a:pt x="106305" y="177468"/>
                </a:cubicBezTo>
                <a:lnTo>
                  <a:pt x="64574" y="219156"/>
                </a:lnTo>
                <a:cubicBezTo>
                  <a:pt x="52230" y="231499"/>
                  <a:pt x="32199" y="231499"/>
                  <a:pt x="19855" y="219156"/>
                </a:cubicBezTo>
                <a:cubicBezTo>
                  <a:pt x="7512" y="206812"/>
                  <a:pt x="7512" y="186781"/>
                  <a:pt x="19855" y="174437"/>
                </a:cubicBezTo>
                <a:lnTo>
                  <a:pt x="79334" y="114959"/>
                </a:lnTo>
                <a:lnTo>
                  <a:pt x="94708" y="130334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4" name="Text 42"/>
          <p:cNvSpPr/>
          <p:nvPr/>
        </p:nvSpPr>
        <p:spPr>
          <a:xfrm>
            <a:off x="8917333" y="4448221"/>
            <a:ext cx="6659837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核心能力：自主调用API完成复杂任务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629948" y="4948022"/>
            <a:ext cx="6834767" cy="849660"/>
          </a:xfrm>
          <a:custGeom>
            <a:avLst/>
            <a:gdLst/>
            <a:ahLst/>
            <a:cxnLst/>
            <a:rect l="l" t="t" r="r" b="b"/>
            <a:pathLst>
              <a:path w="6834767" h="849660">
                <a:moveTo>
                  <a:pt x="49977" y="0"/>
                </a:moveTo>
                <a:lnTo>
                  <a:pt x="6784790" y="0"/>
                </a:lnTo>
                <a:cubicBezTo>
                  <a:pt x="6812392" y="0"/>
                  <a:pt x="6834767" y="22375"/>
                  <a:pt x="6834767" y="49977"/>
                </a:cubicBezTo>
                <a:lnTo>
                  <a:pt x="6834767" y="799683"/>
                </a:lnTo>
                <a:cubicBezTo>
                  <a:pt x="6834767" y="827285"/>
                  <a:pt x="6812392" y="849660"/>
                  <a:pt x="6784790" y="849660"/>
                </a:cubicBezTo>
                <a:lnTo>
                  <a:pt x="49977" y="849660"/>
                </a:lnTo>
                <a:cubicBezTo>
                  <a:pt x="22375" y="849660"/>
                  <a:pt x="0" y="827285"/>
                  <a:pt x="0" y="799683"/>
                </a:cubicBezTo>
                <a:lnTo>
                  <a:pt x="0" y="49977"/>
                </a:lnTo>
                <a:cubicBezTo>
                  <a:pt x="0" y="22394"/>
                  <a:pt x="22394" y="0"/>
                  <a:pt x="4997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6" name="Shape 44"/>
          <p:cNvSpPr/>
          <p:nvPr/>
        </p:nvSpPr>
        <p:spPr>
          <a:xfrm>
            <a:off x="8804878" y="5147942"/>
            <a:ext cx="199920" cy="199920"/>
          </a:xfrm>
          <a:custGeom>
            <a:avLst/>
            <a:gdLst/>
            <a:ahLst/>
            <a:cxnLst/>
            <a:rect l="l" t="t" r="r" b="b"/>
            <a:pathLst>
              <a:path w="199920" h="199920">
                <a:moveTo>
                  <a:pt x="162435" y="81218"/>
                </a:moveTo>
                <a:cubicBezTo>
                  <a:pt x="162435" y="99140"/>
                  <a:pt x="156617" y="115696"/>
                  <a:pt x="146816" y="129128"/>
                </a:cubicBezTo>
                <a:lnTo>
                  <a:pt x="196250" y="178600"/>
                </a:lnTo>
                <a:cubicBezTo>
                  <a:pt x="201131" y="183481"/>
                  <a:pt x="201131" y="191408"/>
                  <a:pt x="196250" y="196289"/>
                </a:cubicBezTo>
                <a:cubicBezTo>
                  <a:pt x="191369" y="201170"/>
                  <a:pt x="183442" y="201170"/>
                  <a:pt x="178561" y="196289"/>
                </a:cubicBezTo>
                <a:lnTo>
                  <a:pt x="129128" y="146816"/>
                </a:lnTo>
                <a:cubicBezTo>
                  <a:pt x="115696" y="156617"/>
                  <a:pt x="99140" y="162435"/>
                  <a:pt x="81218" y="162435"/>
                </a:cubicBezTo>
                <a:cubicBezTo>
                  <a:pt x="36353" y="162435"/>
                  <a:pt x="0" y="126082"/>
                  <a:pt x="0" y="81218"/>
                </a:cubicBezTo>
                <a:cubicBezTo>
                  <a:pt x="0" y="36353"/>
                  <a:pt x="36353" y="0"/>
                  <a:pt x="81218" y="0"/>
                </a:cubicBezTo>
                <a:cubicBezTo>
                  <a:pt x="126082" y="0"/>
                  <a:pt x="162435" y="36353"/>
                  <a:pt x="162435" y="81218"/>
                </a:cubicBezTo>
                <a:close/>
                <a:moveTo>
                  <a:pt x="81218" y="137445"/>
                </a:moveTo>
                <a:cubicBezTo>
                  <a:pt x="112250" y="137445"/>
                  <a:pt x="137445" y="112250"/>
                  <a:pt x="137445" y="81218"/>
                </a:cubicBezTo>
                <a:cubicBezTo>
                  <a:pt x="137445" y="50185"/>
                  <a:pt x="112250" y="24990"/>
                  <a:pt x="81218" y="24990"/>
                </a:cubicBezTo>
                <a:cubicBezTo>
                  <a:pt x="50185" y="24990"/>
                  <a:pt x="24990" y="50185"/>
                  <a:pt x="24990" y="81218"/>
                </a:cubicBezTo>
                <a:cubicBezTo>
                  <a:pt x="24990" y="112250"/>
                  <a:pt x="50185" y="137445"/>
                  <a:pt x="81218" y="137445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7" name="Text 45"/>
          <p:cNvSpPr/>
          <p:nvPr/>
        </p:nvSpPr>
        <p:spPr>
          <a:xfrm>
            <a:off x="9179728" y="5097962"/>
            <a:ext cx="1149540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搜索API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179728" y="5397842"/>
            <a:ext cx="113704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获取实时信息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629948" y="5897642"/>
            <a:ext cx="6834767" cy="849660"/>
          </a:xfrm>
          <a:custGeom>
            <a:avLst/>
            <a:gdLst/>
            <a:ahLst/>
            <a:cxnLst/>
            <a:rect l="l" t="t" r="r" b="b"/>
            <a:pathLst>
              <a:path w="6834767" h="849660">
                <a:moveTo>
                  <a:pt x="49977" y="0"/>
                </a:moveTo>
                <a:lnTo>
                  <a:pt x="6784790" y="0"/>
                </a:lnTo>
                <a:cubicBezTo>
                  <a:pt x="6812392" y="0"/>
                  <a:pt x="6834767" y="22375"/>
                  <a:pt x="6834767" y="49977"/>
                </a:cubicBezTo>
                <a:lnTo>
                  <a:pt x="6834767" y="799683"/>
                </a:lnTo>
                <a:cubicBezTo>
                  <a:pt x="6834767" y="827285"/>
                  <a:pt x="6812392" y="849660"/>
                  <a:pt x="6784790" y="849660"/>
                </a:cubicBezTo>
                <a:lnTo>
                  <a:pt x="49977" y="849660"/>
                </a:lnTo>
                <a:cubicBezTo>
                  <a:pt x="22375" y="849660"/>
                  <a:pt x="0" y="827285"/>
                  <a:pt x="0" y="799683"/>
                </a:cubicBezTo>
                <a:lnTo>
                  <a:pt x="0" y="49977"/>
                </a:lnTo>
                <a:cubicBezTo>
                  <a:pt x="0" y="22394"/>
                  <a:pt x="22394" y="0"/>
                  <a:pt x="4997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0" name="Shape 48"/>
          <p:cNvSpPr/>
          <p:nvPr/>
        </p:nvSpPr>
        <p:spPr>
          <a:xfrm>
            <a:off x="8817373" y="6097562"/>
            <a:ext cx="174930" cy="199920"/>
          </a:xfrm>
          <a:custGeom>
            <a:avLst/>
            <a:gdLst/>
            <a:ahLst/>
            <a:cxnLst/>
            <a:rect l="l" t="t" r="r" b="b"/>
            <a:pathLst>
              <a:path w="174930" h="199920">
                <a:moveTo>
                  <a:pt x="49980" y="0"/>
                </a:moveTo>
                <a:cubicBezTo>
                  <a:pt x="56891" y="0"/>
                  <a:pt x="62475" y="5584"/>
                  <a:pt x="62475" y="12495"/>
                </a:cubicBezTo>
                <a:lnTo>
                  <a:pt x="62475" y="24990"/>
                </a:lnTo>
                <a:lnTo>
                  <a:pt x="112455" y="24990"/>
                </a:lnTo>
                <a:lnTo>
                  <a:pt x="112455" y="12495"/>
                </a:lnTo>
                <a:cubicBezTo>
                  <a:pt x="112455" y="5584"/>
                  <a:pt x="118039" y="0"/>
                  <a:pt x="124950" y="0"/>
                </a:cubicBezTo>
                <a:cubicBezTo>
                  <a:pt x="131861" y="0"/>
                  <a:pt x="137445" y="5584"/>
                  <a:pt x="137445" y="12495"/>
                </a:cubicBezTo>
                <a:lnTo>
                  <a:pt x="137445" y="24990"/>
                </a:lnTo>
                <a:lnTo>
                  <a:pt x="149940" y="24990"/>
                </a:lnTo>
                <a:cubicBezTo>
                  <a:pt x="163724" y="24990"/>
                  <a:pt x="174930" y="36196"/>
                  <a:pt x="174930" y="49980"/>
                </a:cubicBezTo>
                <a:lnTo>
                  <a:pt x="174930" y="162435"/>
                </a:lnTo>
                <a:cubicBezTo>
                  <a:pt x="174930" y="176219"/>
                  <a:pt x="163724" y="187425"/>
                  <a:pt x="149940" y="187425"/>
                </a:cubicBezTo>
                <a:lnTo>
                  <a:pt x="24990" y="187425"/>
                </a:lnTo>
                <a:cubicBezTo>
                  <a:pt x="11206" y="187425"/>
                  <a:pt x="0" y="176219"/>
                  <a:pt x="0" y="162435"/>
                </a:cubicBezTo>
                <a:lnTo>
                  <a:pt x="0" y="49980"/>
                </a:lnTo>
                <a:cubicBezTo>
                  <a:pt x="0" y="36196"/>
                  <a:pt x="11206" y="24990"/>
                  <a:pt x="24990" y="24990"/>
                </a:cubicBezTo>
                <a:lnTo>
                  <a:pt x="37485" y="24990"/>
                </a:lnTo>
                <a:lnTo>
                  <a:pt x="37485" y="12495"/>
                </a:lnTo>
                <a:cubicBezTo>
                  <a:pt x="37485" y="5584"/>
                  <a:pt x="43069" y="0"/>
                  <a:pt x="49980" y="0"/>
                </a:cubicBezTo>
                <a:close/>
                <a:moveTo>
                  <a:pt x="120421" y="89300"/>
                </a:moveTo>
                <a:cubicBezTo>
                  <a:pt x="123154" y="84927"/>
                  <a:pt x="121826" y="79148"/>
                  <a:pt x="117453" y="76376"/>
                </a:cubicBezTo>
                <a:cubicBezTo>
                  <a:pt x="113080" y="73603"/>
                  <a:pt x="107301" y="74970"/>
                  <a:pt x="104529" y="79343"/>
                </a:cubicBezTo>
                <a:lnTo>
                  <a:pt x="80554" y="117726"/>
                </a:lnTo>
                <a:lnTo>
                  <a:pt x="70011" y="103669"/>
                </a:lnTo>
                <a:cubicBezTo>
                  <a:pt x="66887" y="99531"/>
                  <a:pt x="61030" y="98671"/>
                  <a:pt x="56891" y="101795"/>
                </a:cubicBezTo>
                <a:cubicBezTo>
                  <a:pt x="52752" y="104919"/>
                  <a:pt x="51893" y="110776"/>
                  <a:pt x="55017" y="114915"/>
                </a:cubicBezTo>
                <a:lnTo>
                  <a:pt x="73760" y="139905"/>
                </a:lnTo>
                <a:cubicBezTo>
                  <a:pt x="75595" y="142365"/>
                  <a:pt x="78562" y="143771"/>
                  <a:pt x="81647" y="143653"/>
                </a:cubicBezTo>
                <a:cubicBezTo>
                  <a:pt x="84732" y="143536"/>
                  <a:pt x="87543" y="141896"/>
                  <a:pt x="89183" y="139241"/>
                </a:cubicBezTo>
                <a:lnTo>
                  <a:pt x="120421" y="89261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1" name="Text 49"/>
          <p:cNvSpPr/>
          <p:nvPr/>
        </p:nvSpPr>
        <p:spPr>
          <a:xfrm>
            <a:off x="9179728" y="6047582"/>
            <a:ext cx="1149540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订票系统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179728" y="6347462"/>
            <a:ext cx="113704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预订机票酒店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629948" y="6847262"/>
            <a:ext cx="6834767" cy="849660"/>
          </a:xfrm>
          <a:custGeom>
            <a:avLst/>
            <a:gdLst/>
            <a:ahLst/>
            <a:cxnLst/>
            <a:rect l="l" t="t" r="r" b="b"/>
            <a:pathLst>
              <a:path w="6834767" h="849660">
                <a:moveTo>
                  <a:pt x="49977" y="0"/>
                </a:moveTo>
                <a:lnTo>
                  <a:pt x="6784790" y="0"/>
                </a:lnTo>
                <a:cubicBezTo>
                  <a:pt x="6812392" y="0"/>
                  <a:pt x="6834767" y="22375"/>
                  <a:pt x="6834767" y="49977"/>
                </a:cubicBezTo>
                <a:lnTo>
                  <a:pt x="6834767" y="799683"/>
                </a:lnTo>
                <a:cubicBezTo>
                  <a:pt x="6834767" y="827285"/>
                  <a:pt x="6812392" y="849660"/>
                  <a:pt x="6784790" y="849660"/>
                </a:cubicBezTo>
                <a:lnTo>
                  <a:pt x="49977" y="849660"/>
                </a:lnTo>
                <a:cubicBezTo>
                  <a:pt x="22375" y="849660"/>
                  <a:pt x="0" y="827285"/>
                  <a:pt x="0" y="799683"/>
                </a:cubicBezTo>
                <a:lnTo>
                  <a:pt x="0" y="49977"/>
                </a:lnTo>
                <a:cubicBezTo>
                  <a:pt x="0" y="22394"/>
                  <a:pt x="22394" y="0"/>
                  <a:pt x="4997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4" name="Shape 52"/>
          <p:cNvSpPr/>
          <p:nvPr/>
        </p:nvSpPr>
        <p:spPr>
          <a:xfrm>
            <a:off x="8779888" y="7047182"/>
            <a:ext cx="249900" cy="199920"/>
          </a:xfrm>
          <a:custGeom>
            <a:avLst/>
            <a:gdLst/>
            <a:ahLst/>
            <a:cxnLst/>
            <a:rect l="l" t="t" r="r" b="b"/>
            <a:pathLst>
              <a:path w="249900" h="199920">
                <a:moveTo>
                  <a:pt x="9371" y="-6248"/>
                </a:moveTo>
                <a:cubicBezTo>
                  <a:pt x="4178" y="-6248"/>
                  <a:pt x="0" y="-2069"/>
                  <a:pt x="0" y="3124"/>
                </a:cubicBezTo>
                <a:cubicBezTo>
                  <a:pt x="0" y="8317"/>
                  <a:pt x="4178" y="12495"/>
                  <a:pt x="9371" y="12495"/>
                </a:cubicBezTo>
                <a:lnTo>
                  <a:pt x="27059" y="12495"/>
                </a:lnTo>
                <a:cubicBezTo>
                  <a:pt x="28582" y="12495"/>
                  <a:pt x="29871" y="13588"/>
                  <a:pt x="30144" y="15072"/>
                </a:cubicBezTo>
                <a:lnTo>
                  <a:pt x="50488" y="126863"/>
                </a:lnTo>
                <a:cubicBezTo>
                  <a:pt x="52909" y="140217"/>
                  <a:pt x="64545" y="149940"/>
                  <a:pt x="78133" y="149940"/>
                </a:cubicBezTo>
                <a:lnTo>
                  <a:pt x="178054" y="149940"/>
                </a:lnTo>
                <a:cubicBezTo>
                  <a:pt x="183247" y="149940"/>
                  <a:pt x="187425" y="145762"/>
                  <a:pt x="187425" y="140569"/>
                </a:cubicBezTo>
                <a:cubicBezTo>
                  <a:pt x="187425" y="135376"/>
                  <a:pt x="183247" y="131198"/>
                  <a:pt x="178054" y="131198"/>
                </a:cubicBezTo>
                <a:lnTo>
                  <a:pt x="78133" y="131198"/>
                </a:lnTo>
                <a:cubicBezTo>
                  <a:pt x="73603" y="131198"/>
                  <a:pt x="69738" y="127957"/>
                  <a:pt x="68918" y="123505"/>
                </a:cubicBezTo>
                <a:lnTo>
                  <a:pt x="66926" y="112455"/>
                </a:lnTo>
                <a:lnTo>
                  <a:pt x="185473" y="112455"/>
                </a:lnTo>
                <a:cubicBezTo>
                  <a:pt x="197499" y="112455"/>
                  <a:pt x="207808" y="103904"/>
                  <a:pt x="210033" y="92073"/>
                </a:cubicBezTo>
                <a:lnTo>
                  <a:pt x="222138" y="27294"/>
                </a:lnTo>
                <a:cubicBezTo>
                  <a:pt x="223582" y="19602"/>
                  <a:pt x="217686" y="12495"/>
                  <a:pt x="209838" y="12495"/>
                </a:cubicBezTo>
                <a:lnTo>
                  <a:pt x="48691" y="12495"/>
                </a:lnTo>
                <a:lnTo>
                  <a:pt x="48535" y="11714"/>
                </a:lnTo>
                <a:cubicBezTo>
                  <a:pt x="46661" y="1328"/>
                  <a:pt x="37602" y="-6248"/>
                  <a:pt x="27020" y="-6248"/>
                </a:cubicBezTo>
                <a:lnTo>
                  <a:pt x="9371" y="-6248"/>
                </a:lnTo>
                <a:close/>
                <a:moveTo>
                  <a:pt x="81218" y="199920"/>
                </a:moveTo>
                <a:cubicBezTo>
                  <a:pt x="91562" y="199920"/>
                  <a:pt x="99960" y="191522"/>
                  <a:pt x="99960" y="181178"/>
                </a:cubicBezTo>
                <a:cubicBezTo>
                  <a:pt x="99960" y="170833"/>
                  <a:pt x="91562" y="162435"/>
                  <a:pt x="81218" y="162435"/>
                </a:cubicBezTo>
                <a:cubicBezTo>
                  <a:pt x="70873" y="162435"/>
                  <a:pt x="62475" y="170833"/>
                  <a:pt x="62475" y="181178"/>
                </a:cubicBezTo>
                <a:cubicBezTo>
                  <a:pt x="62475" y="191522"/>
                  <a:pt x="70873" y="199920"/>
                  <a:pt x="81218" y="199920"/>
                </a:cubicBezTo>
                <a:close/>
                <a:moveTo>
                  <a:pt x="168683" y="199920"/>
                </a:moveTo>
                <a:cubicBezTo>
                  <a:pt x="179027" y="199920"/>
                  <a:pt x="187425" y="191522"/>
                  <a:pt x="187425" y="181178"/>
                </a:cubicBezTo>
                <a:cubicBezTo>
                  <a:pt x="187425" y="170833"/>
                  <a:pt x="179027" y="162435"/>
                  <a:pt x="168683" y="162435"/>
                </a:cubicBezTo>
                <a:cubicBezTo>
                  <a:pt x="158338" y="162435"/>
                  <a:pt x="149940" y="170833"/>
                  <a:pt x="149940" y="181178"/>
                </a:cubicBezTo>
                <a:cubicBezTo>
                  <a:pt x="149940" y="191522"/>
                  <a:pt x="158338" y="199920"/>
                  <a:pt x="168683" y="19992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5" name="Text 53"/>
          <p:cNvSpPr/>
          <p:nvPr/>
        </p:nvSpPr>
        <p:spPr>
          <a:xfrm>
            <a:off x="9179728" y="6997202"/>
            <a:ext cx="1149540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支付API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179728" y="7297082"/>
            <a:ext cx="113704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完成交易闭环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642443" y="7896842"/>
            <a:ext cx="6822272" cy="949620"/>
          </a:xfrm>
          <a:custGeom>
            <a:avLst/>
            <a:gdLst/>
            <a:ahLst/>
            <a:cxnLst/>
            <a:rect l="l" t="t" r="r" b="b"/>
            <a:pathLst>
              <a:path w="6822272" h="949620">
                <a:moveTo>
                  <a:pt x="24990" y="0"/>
                </a:moveTo>
                <a:lnTo>
                  <a:pt x="6722315" y="0"/>
                </a:lnTo>
                <a:cubicBezTo>
                  <a:pt x="6777520" y="0"/>
                  <a:pt x="6822272" y="44752"/>
                  <a:pt x="6822272" y="99957"/>
                </a:cubicBezTo>
                <a:lnTo>
                  <a:pt x="6822272" y="849663"/>
                </a:lnTo>
                <a:cubicBezTo>
                  <a:pt x="6822272" y="904868"/>
                  <a:pt x="6777520" y="949620"/>
                  <a:pt x="6722315" y="949620"/>
                </a:cubicBezTo>
                <a:lnTo>
                  <a:pt x="24990" y="949620"/>
                </a:lnTo>
                <a:cubicBezTo>
                  <a:pt x="11188" y="949620"/>
                  <a:pt x="0" y="938432"/>
                  <a:pt x="0" y="924630"/>
                </a:cubicBezTo>
                <a:lnTo>
                  <a:pt x="0" y="24990"/>
                </a:lnTo>
                <a:cubicBezTo>
                  <a:pt x="0" y="11198"/>
                  <a:pt x="11198" y="0"/>
                  <a:pt x="24990" y="0"/>
                </a:cubicBezTo>
                <a:close/>
              </a:path>
            </a:pathLst>
          </a:custGeom>
          <a:solidFill>
            <a:srgbClr val="00A67E">
              <a:alpha val="10196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8642443" y="7896842"/>
            <a:ext cx="24990" cy="949620"/>
          </a:xfrm>
          <a:custGeom>
            <a:avLst/>
            <a:gdLst/>
            <a:ahLst/>
            <a:cxnLst/>
            <a:rect l="l" t="t" r="r" b="b"/>
            <a:pathLst>
              <a:path w="24990" h="949620">
                <a:moveTo>
                  <a:pt x="24990" y="0"/>
                </a:moveTo>
                <a:lnTo>
                  <a:pt x="24990" y="0"/>
                </a:lnTo>
                <a:lnTo>
                  <a:pt x="24990" y="949620"/>
                </a:lnTo>
                <a:lnTo>
                  <a:pt x="24990" y="949620"/>
                </a:lnTo>
                <a:cubicBezTo>
                  <a:pt x="11188" y="949620"/>
                  <a:pt x="0" y="938432"/>
                  <a:pt x="0" y="924630"/>
                </a:cubicBezTo>
                <a:lnTo>
                  <a:pt x="0" y="24990"/>
                </a:lnTo>
                <a:cubicBezTo>
                  <a:pt x="0" y="11198"/>
                  <a:pt x="11198" y="0"/>
                  <a:pt x="2499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9" name="Text 57"/>
          <p:cNvSpPr/>
          <p:nvPr/>
        </p:nvSpPr>
        <p:spPr>
          <a:xfrm>
            <a:off x="8854858" y="8096762"/>
            <a:ext cx="6497402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具身智能前奏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854858" y="8396643"/>
            <a:ext cx="6497402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数字Agent未来可对接机器人，实现物理世界操作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dd08676c817f41b972ff9afe5654a409877c728a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111" r="111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09855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Text 2"/>
          <p:cNvSpPr/>
          <p:nvPr/>
        </p:nvSpPr>
        <p:spPr>
          <a:xfrm>
            <a:off x="681038" y="1276350"/>
            <a:ext cx="66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24000" y="1327150"/>
            <a:ext cx="217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spc="200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FIVE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622550"/>
            <a:ext cx="72644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课程总结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与行动建议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53149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6"/>
          <p:cNvSpPr/>
          <p:nvPr/>
        </p:nvSpPr>
        <p:spPr>
          <a:xfrm>
            <a:off x="508000" y="5772150"/>
            <a:ext cx="6959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将知识转化为实践的指导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0700" y="6877050"/>
            <a:ext cx="3238500" cy="1168400"/>
          </a:xfrm>
          <a:custGeom>
            <a:avLst/>
            <a:gdLst/>
            <a:ahLst/>
            <a:cxnLst/>
            <a:rect l="l" t="t" r="r" b="b"/>
            <a:pathLst>
              <a:path w="3238500" h="1168400">
                <a:moveTo>
                  <a:pt x="25400" y="0"/>
                </a:moveTo>
                <a:lnTo>
                  <a:pt x="3136896" y="0"/>
                </a:lnTo>
                <a:cubicBezTo>
                  <a:pt x="3193010" y="0"/>
                  <a:pt x="3238500" y="45490"/>
                  <a:pt x="3238500" y="101604"/>
                </a:cubicBezTo>
                <a:lnTo>
                  <a:pt x="3238500" y="1066796"/>
                </a:lnTo>
                <a:cubicBezTo>
                  <a:pt x="3238500" y="1122910"/>
                  <a:pt x="3193010" y="1168400"/>
                  <a:pt x="3136896" y="1168400"/>
                </a:cubicBezTo>
                <a:lnTo>
                  <a:pt x="25400" y="1168400"/>
                </a:lnTo>
                <a:cubicBezTo>
                  <a:pt x="11381" y="1168400"/>
                  <a:pt x="0" y="1157019"/>
                  <a:pt x="0" y="11430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0700" y="6877050"/>
            <a:ext cx="25400" cy="1168400"/>
          </a:xfrm>
          <a:custGeom>
            <a:avLst/>
            <a:gdLst/>
            <a:ahLst/>
            <a:cxnLst/>
            <a:rect l="l" t="t" r="r" b="b"/>
            <a:pathLst>
              <a:path w="25400" h="1168400">
                <a:moveTo>
                  <a:pt x="25400" y="0"/>
                </a:moveTo>
                <a:lnTo>
                  <a:pt x="25400" y="0"/>
                </a:lnTo>
                <a:lnTo>
                  <a:pt x="25400" y="1168400"/>
                </a:lnTo>
                <a:lnTo>
                  <a:pt x="25400" y="1168400"/>
                </a:lnTo>
                <a:cubicBezTo>
                  <a:pt x="11381" y="1168400"/>
                  <a:pt x="0" y="1157019"/>
                  <a:pt x="0" y="11430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2" name="Shape 9"/>
          <p:cNvSpPr/>
          <p:nvPr/>
        </p:nvSpPr>
        <p:spPr>
          <a:xfrm>
            <a:off x="825500" y="73088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90488"/>
                </a:moveTo>
                <a:cubicBezTo>
                  <a:pt x="181313" y="90488"/>
                  <a:pt x="204787" y="67013"/>
                  <a:pt x="204787" y="38100"/>
                </a:cubicBezTo>
                <a:cubicBezTo>
                  <a:pt x="204787" y="9187"/>
                  <a:pt x="181313" y="-14287"/>
                  <a:pt x="152400" y="-14287"/>
                </a:cubicBezTo>
                <a:cubicBezTo>
                  <a:pt x="123487" y="-14287"/>
                  <a:pt x="100013" y="9187"/>
                  <a:pt x="100013" y="38100"/>
                </a:cubicBezTo>
                <a:cubicBezTo>
                  <a:pt x="100013" y="67013"/>
                  <a:pt x="123487" y="90488"/>
                  <a:pt x="152400" y="90488"/>
                </a:cubicBezTo>
                <a:close/>
                <a:moveTo>
                  <a:pt x="152400" y="268307"/>
                </a:moveTo>
                <a:lnTo>
                  <a:pt x="152400" y="179427"/>
                </a:lnTo>
                <a:cubicBezTo>
                  <a:pt x="162104" y="175379"/>
                  <a:pt x="171986" y="171271"/>
                  <a:pt x="181987" y="167104"/>
                </a:cubicBezTo>
                <a:cubicBezTo>
                  <a:pt x="205204" y="157460"/>
                  <a:pt x="230088" y="152460"/>
                  <a:pt x="255270" y="152460"/>
                </a:cubicBezTo>
                <a:lnTo>
                  <a:pt x="266700" y="152460"/>
                </a:lnTo>
                <a:lnTo>
                  <a:pt x="266700" y="247710"/>
                </a:lnTo>
                <a:lnTo>
                  <a:pt x="255270" y="247710"/>
                </a:lnTo>
                <a:cubicBezTo>
                  <a:pt x="220087" y="247710"/>
                  <a:pt x="185202" y="254675"/>
                  <a:pt x="152698" y="268248"/>
                </a:cubicBezTo>
                <a:lnTo>
                  <a:pt x="152400" y="268367"/>
                </a:lnTo>
                <a:close/>
                <a:moveTo>
                  <a:pt x="152400" y="138113"/>
                </a:moveTo>
                <a:lnTo>
                  <a:pt x="137458" y="131862"/>
                </a:lnTo>
                <a:cubicBezTo>
                  <a:pt x="109597" y="120253"/>
                  <a:pt x="79712" y="114300"/>
                  <a:pt x="49530" y="114300"/>
                </a:cubicBezTo>
                <a:lnTo>
                  <a:pt x="28575" y="114300"/>
                </a:lnTo>
                <a:cubicBezTo>
                  <a:pt x="12799" y="114300"/>
                  <a:pt x="0" y="127099"/>
                  <a:pt x="0" y="142875"/>
                </a:cubicBezTo>
                <a:lnTo>
                  <a:pt x="0" y="257175"/>
                </a:lnTo>
                <a:cubicBezTo>
                  <a:pt x="0" y="272951"/>
                  <a:pt x="12799" y="285750"/>
                  <a:pt x="28575" y="285750"/>
                </a:cubicBezTo>
                <a:lnTo>
                  <a:pt x="49530" y="285750"/>
                </a:lnTo>
                <a:cubicBezTo>
                  <a:pt x="79712" y="285750"/>
                  <a:pt x="109597" y="291703"/>
                  <a:pt x="137458" y="303312"/>
                </a:cubicBezTo>
                <a:lnTo>
                  <a:pt x="145078" y="306467"/>
                </a:lnTo>
                <a:cubicBezTo>
                  <a:pt x="149781" y="308431"/>
                  <a:pt x="155019" y="308431"/>
                  <a:pt x="159722" y="306467"/>
                </a:cubicBezTo>
                <a:lnTo>
                  <a:pt x="167342" y="303312"/>
                </a:lnTo>
                <a:cubicBezTo>
                  <a:pt x="195203" y="291703"/>
                  <a:pt x="225088" y="285750"/>
                  <a:pt x="255270" y="285750"/>
                </a:cubicBezTo>
                <a:lnTo>
                  <a:pt x="276225" y="285750"/>
                </a:lnTo>
                <a:cubicBezTo>
                  <a:pt x="292001" y="285750"/>
                  <a:pt x="304800" y="272951"/>
                  <a:pt x="304800" y="257175"/>
                </a:cubicBezTo>
                <a:lnTo>
                  <a:pt x="304800" y="142875"/>
                </a:lnTo>
                <a:cubicBezTo>
                  <a:pt x="304800" y="127099"/>
                  <a:pt x="292001" y="114300"/>
                  <a:pt x="276225" y="114300"/>
                </a:cubicBezTo>
                <a:lnTo>
                  <a:pt x="255270" y="114300"/>
                </a:lnTo>
                <a:cubicBezTo>
                  <a:pt x="225088" y="114300"/>
                  <a:pt x="195203" y="120253"/>
                  <a:pt x="167342" y="131862"/>
                </a:cubicBezTo>
                <a:lnTo>
                  <a:pt x="152400" y="138113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Text 10"/>
          <p:cNvSpPr/>
          <p:nvPr/>
        </p:nvSpPr>
        <p:spPr>
          <a:xfrm>
            <a:off x="1371600" y="7131050"/>
            <a:ext cx="224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核心要点回顾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71600" y="7537450"/>
            <a:ext cx="222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本质·架构·训练·局限·趋势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076700" y="6877050"/>
            <a:ext cx="3238500" cy="1168400"/>
          </a:xfrm>
          <a:custGeom>
            <a:avLst/>
            <a:gdLst/>
            <a:ahLst/>
            <a:cxnLst/>
            <a:rect l="l" t="t" r="r" b="b"/>
            <a:pathLst>
              <a:path w="3238500" h="1168400">
                <a:moveTo>
                  <a:pt x="25400" y="0"/>
                </a:moveTo>
                <a:lnTo>
                  <a:pt x="3136896" y="0"/>
                </a:lnTo>
                <a:cubicBezTo>
                  <a:pt x="3193010" y="0"/>
                  <a:pt x="3238500" y="45490"/>
                  <a:pt x="3238500" y="101604"/>
                </a:cubicBezTo>
                <a:lnTo>
                  <a:pt x="3238500" y="1066796"/>
                </a:lnTo>
                <a:cubicBezTo>
                  <a:pt x="3238500" y="1122910"/>
                  <a:pt x="3193010" y="1168400"/>
                  <a:pt x="3136896" y="1168400"/>
                </a:cubicBezTo>
                <a:lnTo>
                  <a:pt x="25400" y="1168400"/>
                </a:lnTo>
                <a:cubicBezTo>
                  <a:pt x="11381" y="1168400"/>
                  <a:pt x="0" y="1157019"/>
                  <a:pt x="0" y="11430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4076700" y="6877050"/>
            <a:ext cx="25400" cy="1168400"/>
          </a:xfrm>
          <a:custGeom>
            <a:avLst/>
            <a:gdLst/>
            <a:ahLst/>
            <a:cxnLst/>
            <a:rect l="l" t="t" r="r" b="b"/>
            <a:pathLst>
              <a:path w="25400" h="1168400">
                <a:moveTo>
                  <a:pt x="25400" y="0"/>
                </a:moveTo>
                <a:lnTo>
                  <a:pt x="25400" y="0"/>
                </a:lnTo>
                <a:lnTo>
                  <a:pt x="25400" y="1168400"/>
                </a:lnTo>
                <a:lnTo>
                  <a:pt x="25400" y="1168400"/>
                </a:lnTo>
                <a:cubicBezTo>
                  <a:pt x="11381" y="1168400"/>
                  <a:pt x="0" y="1157019"/>
                  <a:pt x="0" y="11430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7" name="Shape 14"/>
          <p:cNvSpPr/>
          <p:nvPr/>
        </p:nvSpPr>
        <p:spPr>
          <a:xfrm>
            <a:off x="4381500" y="73088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8" name="Text 15"/>
          <p:cNvSpPr/>
          <p:nvPr/>
        </p:nvSpPr>
        <p:spPr>
          <a:xfrm>
            <a:off x="4927600" y="7131050"/>
            <a:ext cx="1892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实践建议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927600" y="7537450"/>
            <a:ext cx="186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安全有效地集成大模型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 &amp; Action Plan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核心要点与实践建议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240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879600"/>
            <a:ext cx="7442200" cy="6756400"/>
          </a:xfrm>
          <a:custGeom>
            <a:avLst/>
            <a:gdLst/>
            <a:ahLst/>
            <a:cxnLst/>
            <a:rect l="l" t="t" r="r" b="b"/>
            <a:pathLst>
              <a:path w="7442200" h="6756400">
                <a:moveTo>
                  <a:pt x="50800" y="0"/>
                </a:moveTo>
                <a:lnTo>
                  <a:pt x="7289776" y="0"/>
                </a:lnTo>
                <a:cubicBezTo>
                  <a:pt x="7373957" y="0"/>
                  <a:pt x="7442200" y="68243"/>
                  <a:pt x="7442200" y="152424"/>
                </a:cubicBezTo>
                <a:lnTo>
                  <a:pt x="7442200" y="6603976"/>
                </a:lnTo>
                <a:cubicBezTo>
                  <a:pt x="7442200" y="6688157"/>
                  <a:pt x="7373957" y="6756400"/>
                  <a:pt x="7289776" y="6756400"/>
                </a:cubicBezTo>
                <a:lnTo>
                  <a:pt x="50800" y="6756400"/>
                </a:lnTo>
                <a:cubicBezTo>
                  <a:pt x="22744" y="6756400"/>
                  <a:pt x="0" y="6733656"/>
                  <a:pt x="0" y="670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879600"/>
            <a:ext cx="50800" cy="6756400"/>
          </a:xfrm>
          <a:custGeom>
            <a:avLst/>
            <a:gdLst/>
            <a:ahLst/>
            <a:cxnLst/>
            <a:rect l="l" t="t" r="r" b="b"/>
            <a:pathLst>
              <a:path w="50800" h="6756400">
                <a:moveTo>
                  <a:pt x="50800" y="0"/>
                </a:moveTo>
                <a:lnTo>
                  <a:pt x="50800" y="0"/>
                </a:lnTo>
                <a:lnTo>
                  <a:pt x="50800" y="6756400"/>
                </a:lnTo>
                <a:lnTo>
                  <a:pt x="50800" y="6756400"/>
                </a:lnTo>
                <a:cubicBezTo>
                  <a:pt x="22763" y="6756400"/>
                  <a:pt x="0" y="6733637"/>
                  <a:pt x="0" y="670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7" name="Shape 5"/>
          <p:cNvSpPr/>
          <p:nvPr/>
        </p:nvSpPr>
        <p:spPr>
          <a:xfrm>
            <a:off x="863600" y="2184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1041400" y="2362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75406"/>
                </a:moveTo>
                <a:cubicBezTo>
                  <a:pt x="151095" y="75406"/>
                  <a:pt x="170656" y="55845"/>
                  <a:pt x="170656" y="31750"/>
                </a:cubicBezTo>
                <a:cubicBezTo>
                  <a:pt x="170656" y="7655"/>
                  <a:pt x="151095" y="-11906"/>
                  <a:pt x="127000" y="-11906"/>
                </a:cubicBezTo>
                <a:cubicBezTo>
                  <a:pt x="102905" y="-11906"/>
                  <a:pt x="83344" y="7655"/>
                  <a:pt x="83344" y="31750"/>
                </a:cubicBezTo>
                <a:cubicBezTo>
                  <a:pt x="83344" y="55845"/>
                  <a:pt x="102905" y="75406"/>
                  <a:pt x="127000" y="75406"/>
                </a:cubicBezTo>
                <a:close/>
                <a:moveTo>
                  <a:pt x="127000" y="223589"/>
                </a:moveTo>
                <a:lnTo>
                  <a:pt x="127000" y="149523"/>
                </a:lnTo>
                <a:cubicBezTo>
                  <a:pt x="135086" y="146149"/>
                  <a:pt x="143321" y="142726"/>
                  <a:pt x="151656" y="139254"/>
                </a:cubicBezTo>
                <a:cubicBezTo>
                  <a:pt x="171004" y="131217"/>
                  <a:pt x="191740" y="127050"/>
                  <a:pt x="212725" y="127050"/>
                </a:cubicBezTo>
                <a:lnTo>
                  <a:pt x="222250" y="127050"/>
                </a:lnTo>
                <a:lnTo>
                  <a:pt x="222250" y="206425"/>
                </a:lnTo>
                <a:lnTo>
                  <a:pt x="212725" y="206425"/>
                </a:lnTo>
                <a:cubicBezTo>
                  <a:pt x="183406" y="206425"/>
                  <a:pt x="154335" y="212229"/>
                  <a:pt x="127248" y="223540"/>
                </a:cubicBezTo>
                <a:lnTo>
                  <a:pt x="127000" y="223639"/>
                </a:lnTo>
                <a:close/>
                <a:moveTo>
                  <a:pt x="127000" y="115094"/>
                </a:moveTo>
                <a:lnTo>
                  <a:pt x="114548" y="109885"/>
                </a:lnTo>
                <a:cubicBezTo>
                  <a:pt x="91331" y="100211"/>
                  <a:pt x="66427" y="95250"/>
                  <a:pt x="41275" y="95250"/>
                </a:cubicBezTo>
                <a:lnTo>
                  <a:pt x="23812" y="95250"/>
                </a:lnTo>
                <a:cubicBezTo>
                  <a:pt x="10666" y="95250"/>
                  <a:pt x="0" y="105916"/>
                  <a:pt x="0" y="119063"/>
                </a:cubicBezTo>
                <a:lnTo>
                  <a:pt x="0" y="214313"/>
                </a:lnTo>
                <a:cubicBezTo>
                  <a:pt x="0" y="227459"/>
                  <a:pt x="10666" y="238125"/>
                  <a:pt x="23812" y="238125"/>
                </a:cubicBezTo>
                <a:lnTo>
                  <a:pt x="41275" y="238125"/>
                </a:lnTo>
                <a:cubicBezTo>
                  <a:pt x="66427" y="238125"/>
                  <a:pt x="91331" y="243086"/>
                  <a:pt x="114548" y="252760"/>
                </a:cubicBezTo>
                <a:lnTo>
                  <a:pt x="120898" y="255389"/>
                </a:lnTo>
                <a:cubicBezTo>
                  <a:pt x="124817" y="257026"/>
                  <a:pt x="129183" y="257026"/>
                  <a:pt x="133102" y="255389"/>
                </a:cubicBezTo>
                <a:lnTo>
                  <a:pt x="139452" y="252760"/>
                </a:lnTo>
                <a:cubicBezTo>
                  <a:pt x="162669" y="243086"/>
                  <a:pt x="187573" y="238125"/>
                  <a:pt x="212725" y="238125"/>
                </a:cubicBezTo>
                <a:lnTo>
                  <a:pt x="230188" y="238125"/>
                </a:lnTo>
                <a:cubicBezTo>
                  <a:pt x="243334" y="238125"/>
                  <a:pt x="254000" y="227459"/>
                  <a:pt x="254000" y="214312"/>
                </a:cubicBezTo>
                <a:lnTo>
                  <a:pt x="254000" y="119062"/>
                </a:lnTo>
                <a:cubicBezTo>
                  <a:pt x="254000" y="105916"/>
                  <a:pt x="243334" y="95250"/>
                  <a:pt x="230188" y="95250"/>
                </a:cubicBezTo>
                <a:lnTo>
                  <a:pt x="212725" y="95250"/>
                </a:lnTo>
                <a:cubicBezTo>
                  <a:pt x="187573" y="95250"/>
                  <a:pt x="162669" y="100211"/>
                  <a:pt x="139452" y="109885"/>
                </a:cubicBezTo>
                <a:lnTo>
                  <a:pt x="127000" y="115094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7"/>
          <p:cNvSpPr/>
          <p:nvPr/>
        </p:nvSpPr>
        <p:spPr>
          <a:xfrm>
            <a:off x="1625600" y="2286000"/>
            <a:ext cx="1981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核心要点回顾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63600" y="3048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1" name="Text 9"/>
          <p:cNvSpPr/>
          <p:nvPr/>
        </p:nvSpPr>
        <p:spPr>
          <a:xfrm>
            <a:off x="1021755" y="3073400"/>
            <a:ext cx="20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473200" y="3048000"/>
            <a:ext cx="631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本质与架构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73200" y="3505200"/>
            <a:ext cx="6299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大模型是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概率接龙机器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，核心架构为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 + Self-Attention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，通过学习海量文本中的统计规律来生成连贯输出。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63600" y="4368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5" name="Text 13"/>
          <p:cNvSpPr/>
          <p:nvPr/>
        </p:nvSpPr>
        <p:spPr>
          <a:xfrm>
            <a:off x="1002506" y="4394200"/>
            <a:ext cx="24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473200" y="4368800"/>
            <a:ext cx="631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三阶段训练流程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73200" y="4826000"/>
            <a:ext cx="6299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预训练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习得知识 →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SFT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学会指令 →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RLHF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对齐价值观。每个阶段都有明确的目标与数据策略。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63600" y="5689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9" name="Text 17"/>
          <p:cNvSpPr/>
          <p:nvPr/>
        </p:nvSpPr>
        <p:spPr>
          <a:xfrm>
            <a:off x="999530" y="5715000"/>
            <a:ext cx="25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473200" y="5689600"/>
            <a:ext cx="631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幻觉是固有特征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73200" y="6146800"/>
            <a:ext cx="6299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幻觉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不是bug，而是概率生成的固有特征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。它体现了模型的创造性，也暴露了知识边界。核查与验证是使用的必要环节。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63600" y="7010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3" name="Text 21"/>
          <p:cNvSpPr/>
          <p:nvPr/>
        </p:nvSpPr>
        <p:spPr>
          <a:xfrm>
            <a:off x="999728" y="7035800"/>
            <a:ext cx="25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473200" y="7010400"/>
            <a:ext cx="631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未来趋势：感知+行动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73200" y="7467600"/>
            <a:ext cx="6299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多模态感知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扩展输入边界，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Agent行动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实现任务闭环。AI正从"问答工具"演变为"智能伙伴"。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305800" y="1879600"/>
            <a:ext cx="7442200" cy="6756400"/>
          </a:xfrm>
          <a:custGeom>
            <a:avLst/>
            <a:gdLst/>
            <a:ahLst/>
            <a:cxnLst/>
            <a:rect l="l" t="t" r="r" b="b"/>
            <a:pathLst>
              <a:path w="7442200" h="6756400">
                <a:moveTo>
                  <a:pt x="50800" y="0"/>
                </a:moveTo>
                <a:lnTo>
                  <a:pt x="7289776" y="0"/>
                </a:lnTo>
                <a:cubicBezTo>
                  <a:pt x="7373957" y="0"/>
                  <a:pt x="7442200" y="68243"/>
                  <a:pt x="7442200" y="152424"/>
                </a:cubicBezTo>
                <a:lnTo>
                  <a:pt x="7442200" y="6603976"/>
                </a:lnTo>
                <a:cubicBezTo>
                  <a:pt x="7442200" y="6688157"/>
                  <a:pt x="7373957" y="6756400"/>
                  <a:pt x="7289776" y="6756400"/>
                </a:cubicBezTo>
                <a:lnTo>
                  <a:pt x="50800" y="6756400"/>
                </a:lnTo>
                <a:cubicBezTo>
                  <a:pt x="22744" y="6756400"/>
                  <a:pt x="0" y="6733656"/>
                  <a:pt x="0" y="670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27" name="Shape 25"/>
          <p:cNvSpPr/>
          <p:nvPr/>
        </p:nvSpPr>
        <p:spPr>
          <a:xfrm>
            <a:off x="8305800" y="1879600"/>
            <a:ext cx="50800" cy="6756400"/>
          </a:xfrm>
          <a:custGeom>
            <a:avLst/>
            <a:gdLst/>
            <a:ahLst/>
            <a:cxnLst/>
            <a:rect l="l" t="t" r="r" b="b"/>
            <a:pathLst>
              <a:path w="50800" h="6756400">
                <a:moveTo>
                  <a:pt x="50800" y="0"/>
                </a:moveTo>
                <a:lnTo>
                  <a:pt x="50800" y="0"/>
                </a:lnTo>
                <a:lnTo>
                  <a:pt x="50800" y="6756400"/>
                </a:lnTo>
                <a:lnTo>
                  <a:pt x="50800" y="6756400"/>
                </a:lnTo>
                <a:cubicBezTo>
                  <a:pt x="22763" y="6756400"/>
                  <a:pt x="0" y="6733637"/>
                  <a:pt x="0" y="670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8" name="Shape 26"/>
          <p:cNvSpPr/>
          <p:nvPr/>
        </p:nvSpPr>
        <p:spPr>
          <a:xfrm>
            <a:off x="8636000" y="2184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8813800" y="2362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0" name="Text 28"/>
          <p:cNvSpPr/>
          <p:nvPr/>
        </p:nvSpPr>
        <p:spPr>
          <a:xfrm>
            <a:off x="9398000" y="2286000"/>
            <a:ext cx="228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学习与实践建议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648700" y="3048000"/>
            <a:ext cx="6794500" cy="1625600"/>
          </a:xfrm>
          <a:custGeom>
            <a:avLst/>
            <a:gdLst/>
            <a:ahLst/>
            <a:cxnLst/>
            <a:rect l="l" t="t" r="r" b="b"/>
            <a:pathLst>
              <a:path w="6794500" h="1625600">
                <a:moveTo>
                  <a:pt x="25400" y="0"/>
                </a:moveTo>
                <a:lnTo>
                  <a:pt x="6692900" y="0"/>
                </a:lnTo>
                <a:cubicBezTo>
                  <a:pt x="6748975" y="0"/>
                  <a:pt x="6794500" y="45525"/>
                  <a:pt x="6794500" y="101600"/>
                </a:cubicBezTo>
                <a:lnTo>
                  <a:pt x="6794500" y="1524000"/>
                </a:lnTo>
                <a:cubicBezTo>
                  <a:pt x="6794500" y="1580075"/>
                  <a:pt x="6748975" y="1625600"/>
                  <a:pt x="6692900" y="1625600"/>
                </a:cubicBezTo>
                <a:lnTo>
                  <a:pt x="25400" y="1625600"/>
                </a:lnTo>
                <a:cubicBezTo>
                  <a:pt x="11381" y="1625600"/>
                  <a:pt x="0" y="1614219"/>
                  <a:pt x="0" y="16002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2" name="Shape 30"/>
          <p:cNvSpPr/>
          <p:nvPr/>
        </p:nvSpPr>
        <p:spPr>
          <a:xfrm>
            <a:off x="8648700" y="3048000"/>
            <a:ext cx="25400" cy="1625600"/>
          </a:xfrm>
          <a:custGeom>
            <a:avLst/>
            <a:gdLst/>
            <a:ahLst/>
            <a:cxnLst/>
            <a:rect l="l" t="t" r="r" b="b"/>
            <a:pathLst>
              <a:path w="25400" h="1625600">
                <a:moveTo>
                  <a:pt x="25400" y="0"/>
                </a:moveTo>
                <a:lnTo>
                  <a:pt x="25400" y="0"/>
                </a:lnTo>
                <a:lnTo>
                  <a:pt x="25400" y="1625600"/>
                </a:lnTo>
                <a:lnTo>
                  <a:pt x="25400" y="1625600"/>
                </a:lnTo>
                <a:cubicBezTo>
                  <a:pt x="11381" y="1625600"/>
                  <a:pt x="0" y="1614219"/>
                  <a:pt x="0" y="16002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3" name="Shape 31"/>
          <p:cNvSpPr/>
          <p:nvPr/>
        </p:nvSpPr>
        <p:spPr>
          <a:xfrm>
            <a:off x="8915400" y="330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9086850" y="34417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11576" y="29825"/>
                </a:moveTo>
                <a:cubicBezTo>
                  <a:pt x="116220" y="23440"/>
                  <a:pt x="114791" y="14511"/>
                  <a:pt x="108406" y="9867"/>
                </a:cubicBezTo>
                <a:cubicBezTo>
                  <a:pt x="102022" y="5224"/>
                  <a:pt x="93092" y="6653"/>
                  <a:pt x="88449" y="13037"/>
                </a:cubicBezTo>
                <a:lnTo>
                  <a:pt x="41121" y="78090"/>
                </a:lnTo>
                <a:lnTo>
                  <a:pt x="24378" y="61347"/>
                </a:lnTo>
                <a:cubicBezTo>
                  <a:pt x="18797" y="55766"/>
                  <a:pt x="9733" y="55766"/>
                  <a:pt x="4152" y="61347"/>
                </a:cubicBezTo>
                <a:cubicBezTo>
                  <a:pt x="-1429" y="66928"/>
                  <a:pt x="-1429" y="75992"/>
                  <a:pt x="4152" y="81573"/>
                </a:cubicBezTo>
                <a:lnTo>
                  <a:pt x="32727" y="110148"/>
                </a:lnTo>
                <a:cubicBezTo>
                  <a:pt x="35674" y="113094"/>
                  <a:pt x="39782" y="114613"/>
                  <a:pt x="43934" y="114300"/>
                </a:cubicBezTo>
                <a:cubicBezTo>
                  <a:pt x="48086" y="113987"/>
                  <a:pt x="51926" y="111844"/>
                  <a:pt x="54382" y="108451"/>
                </a:cubicBezTo>
                <a:lnTo>
                  <a:pt x="111532" y="29870"/>
                </a:lnTo>
                <a:close/>
                <a:moveTo>
                  <a:pt x="168726" y="90547"/>
                </a:moveTo>
                <a:cubicBezTo>
                  <a:pt x="173370" y="84162"/>
                  <a:pt x="171941" y="75233"/>
                  <a:pt x="165556" y="70589"/>
                </a:cubicBezTo>
                <a:cubicBezTo>
                  <a:pt x="159172" y="65946"/>
                  <a:pt x="150242" y="67374"/>
                  <a:pt x="145599" y="73759"/>
                </a:cubicBezTo>
                <a:lnTo>
                  <a:pt x="69696" y="178103"/>
                </a:lnTo>
                <a:lnTo>
                  <a:pt x="38666" y="147072"/>
                </a:lnTo>
                <a:cubicBezTo>
                  <a:pt x="33084" y="141491"/>
                  <a:pt x="24021" y="141491"/>
                  <a:pt x="18440" y="147072"/>
                </a:cubicBezTo>
                <a:cubicBezTo>
                  <a:pt x="12859" y="152653"/>
                  <a:pt x="12859" y="161717"/>
                  <a:pt x="18440" y="167298"/>
                </a:cubicBezTo>
                <a:lnTo>
                  <a:pt x="61302" y="210160"/>
                </a:lnTo>
                <a:cubicBezTo>
                  <a:pt x="64249" y="213107"/>
                  <a:pt x="68357" y="214625"/>
                  <a:pt x="72509" y="214313"/>
                </a:cubicBezTo>
                <a:cubicBezTo>
                  <a:pt x="76661" y="214000"/>
                  <a:pt x="80501" y="211857"/>
                  <a:pt x="82957" y="208464"/>
                </a:cubicBezTo>
                <a:lnTo>
                  <a:pt x="168682" y="90592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5" name="Text 33"/>
          <p:cNvSpPr/>
          <p:nvPr/>
        </p:nvSpPr>
        <p:spPr>
          <a:xfrm>
            <a:off x="9575800" y="3302000"/>
            <a:ext cx="572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保持"核查"习惯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575800" y="3759200"/>
            <a:ext cx="5715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关键信息必须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交叉验证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，不盲目信任AI输出。使用搜索、专业数据库、多模型对比来确认事实。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648700" y="4876800"/>
            <a:ext cx="6794500" cy="1625600"/>
          </a:xfrm>
          <a:custGeom>
            <a:avLst/>
            <a:gdLst/>
            <a:ahLst/>
            <a:cxnLst/>
            <a:rect l="l" t="t" r="r" b="b"/>
            <a:pathLst>
              <a:path w="6794500" h="1625600">
                <a:moveTo>
                  <a:pt x="25400" y="0"/>
                </a:moveTo>
                <a:lnTo>
                  <a:pt x="6692900" y="0"/>
                </a:lnTo>
                <a:cubicBezTo>
                  <a:pt x="6748975" y="0"/>
                  <a:pt x="6794500" y="45525"/>
                  <a:pt x="6794500" y="101600"/>
                </a:cubicBezTo>
                <a:lnTo>
                  <a:pt x="6794500" y="1524000"/>
                </a:lnTo>
                <a:cubicBezTo>
                  <a:pt x="6794500" y="1580075"/>
                  <a:pt x="6748975" y="1625600"/>
                  <a:pt x="6692900" y="1625600"/>
                </a:cubicBezTo>
                <a:lnTo>
                  <a:pt x="25400" y="1625600"/>
                </a:lnTo>
                <a:cubicBezTo>
                  <a:pt x="11381" y="1625600"/>
                  <a:pt x="0" y="1614219"/>
                  <a:pt x="0" y="16002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8" name="Shape 36"/>
          <p:cNvSpPr/>
          <p:nvPr/>
        </p:nvSpPr>
        <p:spPr>
          <a:xfrm>
            <a:off x="8648700" y="4876800"/>
            <a:ext cx="25400" cy="1625600"/>
          </a:xfrm>
          <a:custGeom>
            <a:avLst/>
            <a:gdLst/>
            <a:ahLst/>
            <a:cxnLst/>
            <a:rect l="l" t="t" r="r" b="b"/>
            <a:pathLst>
              <a:path w="25400" h="1625600">
                <a:moveTo>
                  <a:pt x="25400" y="0"/>
                </a:moveTo>
                <a:lnTo>
                  <a:pt x="25400" y="0"/>
                </a:lnTo>
                <a:lnTo>
                  <a:pt x="25400" y="1625600"/>
                </a:lnTo>
                <a:lnTo>
                  <a:pt x="25400" y="1625600"/>
                </a:lnTo>
                <a:cubicBezTo>
                  <a:pt x="11381" y="1625600"/>
                  <a:pt x="0" y="1614219"/>
                  <a:pt x="0" y="16002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9" name="Shape 37"/>
          <p:cNvSpPr/>
          <p:nvPr/>
        </p:nvSpPr>
        <p:spPr>
          <a:xfrm>
            <a:off x="8915400" y="5130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9058275" y="5270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36937" y="145152"/>
                </a:moveTo>
                <a:lnTo>
                  <a:pt x="72509" y="169932"/>
                </a:lnTo>
                <a:cubicBezTo>
                  <a:pt x="63847" y="173281"/>
                  <a:pt x="55319" y="164753"/>
                  <a:pt x="58668" y="156091"/>
                </a:cubicBezTo>
                <a:lnTo>
                  <a:pt x="83448" y="91663"/>
                </a:lnTo>
                <a:cubicBezTo>
                  <a:pt x="84921" y="87868"/>
                  <a:pt x="87868" y="84921"/>
                  <a:pt x="91663" y="83448"/>
                </a:cubicBezTo>
                <a:lnTo>
                  <a:pt x="156091" y="58668"/>
                </a:lnTo>
                <a:cubicBezTo>
                  <a:pt x="164753" y="55319"/>
                  <a:pt x="173281" y="63847"/>
                  <a:pt x="169932" y="72509"/>
                </a:cubicBezTo>
                <a:lnTo>
                  <a:pt x="145152" y="136937"/>
                </a:lnTo>
                <a:cubicBezTo>
                  <a:pt x="143723" y="140732"/>
                  <a:pt x="140732" y="143679"/>
                  <a:pt x="136937" y="145152"/>
                </a:cubicBezTo>
                <a:close/>
                <a:moveTo>
                  <a:pt x="128588" y="114300"/>
                </a:moveTo>
                <a:cubicBezTo>
                  <a:pt x="128588" y="106415"/>
                  <a:pt x="122185" y="100013"/>
                  <a:pt x="114300" y="100013"/>
                </a:cubicBezTo>
                <a:cubicBezTo>
                  <a:pt x="106415" y="100013"/>
                  <a:pt x="100013" y="106415"/>
                  <a:pt x="100013" y="114300"/>
                </a:cubicBezTo>
                <a:cubicBezTo>
                  <a:pt x="100013" y="122185"/>
                  <a:pt x="106415" y="128588"/>
                  <a:pt x="114300" y="128588"/>
                </a:cubicBezTo>
                <a:cubicBezTo>
                  <a:pt x="122185" y="128588"/>
                  <a:pt x="128588" y="122185"/>
                  <a:pt x="128588" y="11430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1" name="Text 39"/>
          <p:cNvSpPr/>
          <p:nvPr/>
        </p:nvSpPr>
        <p:spPr>
          <a:xfrm>
            <a:off x="9575800" y="5130800"/>
            <a:ext cx="572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关注多模态与Agent平台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575800" y="5588000"/>
            <a:ext cx="5715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提前体验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工作流自动化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，探索AI在生产力提升中的应用场景，为技术变革做好准备。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648700" y="6705600"/>
            <a:ext cx="6794500" cy="1625600"/>
          </a:xfrm>
          <a:custGeom>
            <a:avLst/>
            <a:gdLst/>
            <a:ahLst/>
            <a:cxnLst/>
            <a:rect l="l" t="t" r="r" b="b"/>
            <a:pathLst>
              <a:path w="6794500" h="1625600">
                <a:moveTo>
                  <a:pt x="25400" y="0"/>
                </a:moveTo>
                <a:lnTo>
                  <a:pt x="6692900" y="0"/>
                </a:lnTo>
                <a:cubicBezTo>
                  <a:pt x="6748975" y="0"/>
                  <a:pt x="6794500" y="45525"/>
                  <a:pt x="6794500" y="101600"/>
                </a:cubicBezTo>
                <a:lnTo>
                  <a:pt x="6794500" y="1524000"/>
                </a:lnTo>
                <a:cubicBezTo>
                  <a:pt x="6794500" y="1580075"/>
                  <a:pt x="6748975" y="1625600"/>
                  <a:pt x="6692900" y="1625600"/>
                </a:cubicBezTo>
                <a:lnTo>
                  <a:pt x="25400" y="1625600"/>
                </a:lnTo>
                <a:cubicBezTo>
                  <a:pt x="11381" y="1625600"/>
                  <a:pt x="0" y="1614219"/>
                  <a:pt x="0" y="16002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4" name="Shape 42"/>
          <p:cNvSpPr/>
          <p:nvPr/>
        </p:nvSpPr>
        <p:spPr>
          <a:xfrm>
            <a:off x="8648700" y="6705600"/>
            <a:ext cx="25400" cy="1625600"/>
          </a:xfrm>
          <a:custGeom>
            <a:avLst/>
            <a:gdLst/>
            <a:ahLst/>
            <a:cxnLst/>
            <a:rect l="l" t="t" r="r" b="b"/>
            <a:pathLst>
              <a:path w="25400" h="1625600">
                <a:moveTo>
                  <a:pt x="25400" y="0"/>
                </a:moveTo>
                <a:lnTo>
                  <a:pt x="25400" y="0"/>
                </a:lnTo>
                <a:lnTo>
                  <a:pt x="25400" y="1625600"/>
                </a:lnTo>
                <a:lnTo>
                  <a:pt x="25400" y="1625600"/>
                </a:lnTo>
                <a:cubicBezTo>
                  <a:pt x="11381" y="1625600"/>
                  <a:pt x="0" y="1614219"/>
                  <a:pt x="0" y="16002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5" name="Shape 43"/>
          <p:cNvSpPr/>
          <p:nvPr/>
        </p:nvSpPr>
        <p:spPr>
          <a:xfrm>
            <a:off x="8915400" y="6959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9058275" y="7099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7" name="Text 45"/>
          <p:cNvSpPr/>
          <p:nvPr/>
        </p:nvSpPr>
        <p:spPr>
          <a:xfrm>
            <a:off x="9575800" y="6959600"/>
            <a:ext cx="572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深入理解局限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575800" y="7416800"/>
            <a:ext cx="5715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才能在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科研、产业中安全有效地集成大模型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。理解边界是高效利用的前提，避免盲目部署导致风险。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f4de169b14e652eee9846eb9562a40cc8bc488ea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8270" r="8270" t="0" b="0"/>
          <a:stretch/>
        </p:blipFill>
        <p:spPr>
          <a:xfrm>
            <a:off x="0" y="0"/>
            <a:ext cx="16256000" cy="10957434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10957434"/>
          </a:xfrm>
          <a:custGeom>
            <a:avLst/>
            <a:gdLst/>
            <a:ahLst/>
            <a:cxnLst/>
            <a:rect l="l" t="t" r="r" b="b"/>
            <a:pathLst>
              <a:path w="16256000" h="10957434">
                <a:moveTo>
                  <a:pt x="0" y="0"/>
                </a:moveTo>
                <a:lnTo>
                  <a:pt x="16256000" y="0"/>
                </a:lnTo>
                <a:lnTo>
                  <a:pt x="16256000" y="10957434"/>
                </a:lnTo>
                <a:lnTo>
                  <a:pt x="0" y="10957434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>
                  <a:alpha val="80000"/>
                </a:srgbClr>
              </a:gs>
              <a:gs pos="50000">
                <a:srgbClr val="1A1A1A">
                  <a:alpha val="90000"/>
                </a:srgbClr>
              </a:gs>
              <a:gs pos="100000">
                <a:srgbClr val="1A1A1A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7631094" y="1386237"/>
            <a:ext cx="996130" cy="996130"/>
          </a:xfrm>
          <a:custGeom>
            <a:avLst/>
            <a:gdLst/>
            <a:ahLst/>
            <a:cxnLst/>
            <a:rect l="l" t="t" r="r" b="b"/>
            <a:pathLst>
              <a:path w="996130" h="996130">
                <a:moveTo>
                  <a:pt x="498065" y="0"/>
                </a:moveTo>
                <a:lnTo>
                  <a:pt x="498065" y="0"/>
                </a:lnTo>
                <a:cubicBezTo>
                  <a:pt x="773139" y="0"/>
                  <a:pt x="996130" y="222991"/>
                  <a:pt x="996130" y="498065"/>
                </a:cubicBezTo>
                <a:lnTo>
                  <a:pt x="996130" y="498065"/>
                </a:lnTo>
                <a:cubicBezTo>
                  <a:pt x="996130" y="773139"/>
                  <a:pt x="773139" y="996130"/>
                  <a:pt x="498065" y="996130"/>
                </a:cubicBezTo>
                <a:lnTo>
                  <a:pt x="498065" y="996130"/>
                </a:lnTo>
                <a:cubicBezTo>
                  <a:pt x="222991" y="996130"/>
                  <a:pt x="0" y="773139"/>
                  <a:pt x="0" y="498065"/>
                </a:cubicBezTo>
                <a:lnTo>
                  <a:pt x="0" y="498065"/>
                </a:lnTo>
                <a:cubicBezTo>
                  <a:pt x="0" y="222991"/>
                  <a:pt x="222991" y="0"/>
                  <a:pt x="498065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 w="25400">
            <a:solidFill>
              <a:srgbClr val="00A67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74828" y="1629971"/>
            <a:ext cx="508662" cy="508662"/>
          </a:xfrm>
          <a:custGeom>
            <a:avLst/>
            <a:gdLst/>
            <a:ahLst/>
            <a:cxnLst/>
            <a:rect l="l" t="t" r="r" b="b"/>
            <a:pathLst>
              <a:path w="508662" h="508662">
                <a:moveTo>
                  <a:pt x="119218" y="55635"/>
                </a:moveTo>
                <a:cubicBezTo>
                  <a:pt x="119218" y="24936"/>
                  <a:pt x="144154" y="0"/>
                  <a:pt x="174853" y="0"/>
                </a:cubicBezTo>
                <a:lnTo>
                  <a:pt x="198696" y="0"/>
                </a:lnTo>
                <a:cubicBezTo>
                  <a:pt x="216281" y="0"/>
                  <a:pt x="230488" y="14207"/>
                  <a:pt x="230488" y="31791"/>
                </a:cubicBezTo>
                <a:lnTo>
                  <a:pt x="230488" y="476871"/>
                </a:lnTo>
                <a:cubicBezTo>
                  <a:pt x="230488" y="494456"/>
                  <a:pt x="216281" y="508662"/>
                  <a:pt x="198696" y="508662"/>
                </a:cubicBezTo>
                <a:lnTo>
                  <a:pt x="166905" y="508662"/>
                </a:lnTo>
                <a:cubicBezTo>
                  <a:pt x="137299" y="508662"/>
                  <a:pt x="112363" y="488395"/>
                  <a:pt x="105309" y="460975"/>
                </a:cubicBezTo>
                <a:cubicBezTo>
                  <a:pt x="104614" y="460975"/>
                  <a:pt x="104017" y="460975"/>
                  <a:pt x="103322" y="460975"/>
                </a:cubicBezTo>
                <a:cubicBezTo>
                  <a:pt x="59410" y="460975"/>
                  <a:pt x="23844" y="425409"/>
                  <a:pt x="23844" y="381497"/>
                </a:cubicBezTo>
                <a:cubicBezTo>
                  <a:pt x="23844" y="363614"/>
                  <a:pt x="29804" y="347122"/>
                  <a:pt x="39739" y="333810"/>
                </a:cubicBezTo>
                <a:cubicBezTo>
                  <a:pt x="20466" y="319305"/>
                  <a:pt x="7948" y="296256"/>
                  <a:pt x="7948" y="270227"/>
                </a:cubicBezTo>
                <a:cubicBezTo>
                  <a:pt x="7948" y="239528"/>
                  <a:pt x="25433" y="212804"/>
                  <a:pt x="50866" y="199590"/>
                </a:cubicBezTo>
                <a:cubicBezTo>
                  <a:pt x="43813" y="187669"/>
                  <a:pt x="39739" y="173760"/>
                  <a:pt x="39739" y="158957"/>
                </a:cubicBezTo>
                <a:cubicBezTo>
                  <a:pt x="39739" y="115045"/>
                  <a:pt x="75306" y="79478"/>
                  <a:pt x="119218" y="79478"/>
                </a:cubicBezTo>
                <a:lnTo>
                  <a:pt x="119218" y="55635"/>
                </a:lnTo>
                <a:close/>
                <a:moveTo>
                  <a:pt x="389445" y="55635"/>
                </a:moveTo>
                <a:lnTo>
                  <a:pt x="389445" y="79478"/>
                </a:lnTo>
                <a:cubicBezTo>
                  <a:pt x="433356" y="79478"/>
                  <a:pt x="468923" y="115045"/>
                  <a:pt x="468923" y="158957"/>
                </a:cubicBezTo>
                <a:cubicBezTo>
                  <a:pt x="468923" y="173859"/>
                  <a:pt x="464850" y="187768"/>
                  <a:pt x="457796" y="199590"/>
                </a:cubicBezTo>
                <a:cubicBezTo>
                  <a:pt x="483329" y="212804"/>
                  <a:pt x="500714" y="239429"/>
                  <a:pt x="500714" y="270227"/>
                </a:cubicBezTo>
                <a:cubicBezTo>
                  <a:pt x="500714" y="296256"/>
                  <a:pt x="488197" y="319305"/>
                  <a:pt x="468923" y="333810"/>
                </a:cubicBezTo>
                <a:cubicBezTo>
                  <a:pt x="478858" y="347122"/>
                  <a:pt x="484819" y="363614"/>
                  <a:pt x="484819" y="381497"/>
                </a:cubicBezTo>
                <a:cubicBezTo>
                  <a:pt x="484819" y="425409"/>
                  <a:pt x="449252" y="460975"/>
                  <a:pt x="405340" y="460975"/>
                </a:cubicBezTo>
                <a:cubicBezTo>
                  <a:pt x="404645" y="460975"/>
                  <a:pt x="404049" y="460975"/>
                  <a:pt x="403353" y="460975"/>
                </a:cubicBezTo>
                <a:cubicBezTo>
                  <a:pt x="396300" y="488395"/>
                  <a:pt x="371363" y="508662"/>
                  <a:pt x="341757" y="508662"/>
                </a:cubicBezTo>
                <a:lnTo>
                  <a:pt x="309966" y="508662"/>
                </a:lnTo>
                <a:cubicBezTo>
                  <a:pt x="292381" y="508662"/>
                  <a:pt x="278175" y="494456"/>
                  <a:pt x="278175" y="476871"/>
                </a:cubicBezTo>
                <a:lnTo>
                  <a:pt x="278175" y="31791"/>
                </a:lnTo>
                <a:cubicBezTo>
                  <a:pt x="278175" y="14207"/>
                  <a:pt x="292381" y="0"/>
                  <a:pt x="309966" y="0"/>
                </a:cubicBezTo>
                <a:lnTo>
                  <a:pt x="333810" y="0"/>
                </a:lnTo>
                <a:cubicBezTo>
                  <a:pt x="364508" y="0"/>
                  <a:pt x="389445" y="24936"/>
                  <a:pt x="389445" y="55635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6" name="Text 3"/>
          <p:cNvSpPr/>
          <p:nvPr/>
        </p:nvSpPr>
        <p:spPr>
          <a:xfrm>
            <a:off x="6380632" y="2986404"/>
            <a:ext cx="3497053" cy="7947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007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思考与展望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50943" y="4035520"/>
            <a:ext cx="1356433" cy="42389"/>
          </a:xfrm>
          <a:custGeom>
            <a:avLst/>
            <a:gdLst/>
            <a:ahLst/>
            <a:cxnLst/>
            <a:rect l="l" t="t" r="r" b="b"/>
            <a:pathLst>
              <a:path w="1356433" h="42389">
                <a:moveTo>
                  <a:pt x="0" y="0"/>
                </a:moveTo>
                <a:lnTo>
                  <a:pt x="1356433" y="0"/>
                </a:lnTo>
                <a:lnTo>
                  <a:pt x="1356433" y="42389"/>
                </a:lnTo>
                <a:lnTo>
                  <a:pt x="0" y="42389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8" name="Text 5"/>
          <p:cNvSpPr/>
          <p:nvPr/>
        </p:nvSpPr>
        <p:spPr>
          <a:xfrm>
            <a:off x="5026849" y="4417017"/>
            <a:ext cx="6199322" cy="413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03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理解大模型的本质，才能在AI时代把握机遇、规避风险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386943" y="5174712"/>
            <a:ext cx="9484433" cy="2204203"/>
          </a:xfrm>
          <a:custGeom>
            <a:avLst/>
            <a:gdLst/>
            <a:ahLst/>
            <a:cxnLst/>
            <a:rect l="l" t="t" r="r" b="b"/>
            <a:pathLst>
              <a:path w="9484433" h="2204203">
                <a:moveTo>
                  <a:pt x="169547" y="0"/>
                </a:moveTo>
                <a:lnTo>
                  <a:pt x="9314886" y="0"/>
                </a:lnTo>
                <a:cubicBezTo>
                  <a:pt x="9408524" y="0"/>
                  <a:pt x="9484433" y="75909"/>
                  <a:pt x="9484433" y="169547"/>
                </a:cubicBezTo>
                <a:lnTo>
                  <a:pt x="9484433" y="2034656"/>
                </a:lnTo>
                <a:cubicBezTo>
                  <a:pt x="9484433" y="2128294"/>
                  <a:pt x="9408524" y="2204203"/>
                  <a:pt x="9314886" y="2204203"/>
                </a:cubicBezTo>
                <a:lnTo>
                  <a:pt x="169547" y="2204203"/>
                </a:lnTo>
                <a:cubicBezTo>
                  <a:pt x="75909" y="2204203"/>
                  <a:pt x="0" y="2128294"/>
                  <a:pt x="0" y="2034656"/>
                </a:cubicBezTo>
                <a:lnTo>
                  <a:pt x="0" y="169547"/>
                </a:lnTo>
                <a:cubicBezTo>
                  <a:pt x="0" y="75909"/>
                  <a:pt x="75909" y="0"/>
                  <a:pt x="169547" y="0"/>
                </a:cubicBezTo>
                <a:close/>
              </a:path>
            </a:pathLst>
          </a:custGeom>
          <a:solidFill>
            <a:srgbClr val="2A2A2A">
              <a:alpha val="60000"/>
            </a:srgbClr>
          </a:solidFill>
          <a:ln w="12700">
            <a:solidFill>
              <a:srgbClr val="00A67E">
                <a:alpha val="30196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678364" y="5519119"/>
            <a:ext cx="8901591" cy="68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69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大模型不是</a:t>
            </a:r>
            <a:pPr algn="ctr">
              <a:lnSpc>
                <a:spcPct val="140000"/>
              </a:lnSpc>
            </a:pPr>
            <a:r>
              <a:rPr lang="en-US" sz="1669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神话</a:t>
            </a:r>
            <a:pPr algn="ctr">
              <a:lnSpc>
                <a:spcPct val="140000"/>
              </a:lnSpc>
            </a:pPr>
            <a:r>
              <a:rPr lang="en-US" sz="1669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，也不是</a:t>
            </a:r>
            <a:pPr algn="ctr">
              <a:lnSpc>
                <a:spcPct val="140000"/>
              </a:lnSpc>
            </a:pPr>
            <a:r>
              <a:rPr lang="en-US" sz="1669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魔法</a:t>
            </a:r>
            <a:pPr algn="ctr">
              <a:lnSpc>
                <a:spcPct val="140000"/>
              </a:lnSpc>
            </a:pPr>
            <a:r>
              <a:rPr lang="en-US" sz="1669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——它是</a:t>
            </a:r>
            <a:pPr algn="ctr">
              <a:lnSpc>
                <a:spcPct val="140000"/>
              </a:lnSpc>
            </a:pPr>
            <a:r>
              <a:rPr lang="en-US" sz="1669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基于概率的统计模型</a:t>
            </a:r>
            <a:pPr algn="ctr">
              <a:lnSpc>
                <a:spcPct val="140000"/>
              </a:lnSpc>
            </a:pPr>
            <a:r>
              <a:rPr lang="en-US" sz="1669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，是</a:t>
            </a:r>
            <a:pPr algn="ctr">
              <a:lnSpc>
                <a:spcPct val="140000"/>
              </a:lnSpc>
            </a:pPr>
            <a:r>
              <a:rPr lang="en-US" sz="1669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人类知识的压缩与再现</a:t>
            </a:r>
            <a:pPr algn="ctr">
              <a:lnSpc>
                <a:spcPct val="140000"/>
              </a:lnSpc>
            </a:pPr>
            <a:r>
              <a:rPr lang="en-US" sz="1669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，是</a:t>
            </a:r>
            <a:pPr algn="ctr">
              <a:lnSpc>
                <a:spcPct val="140000"/>
              </a:lnSpc>
            </a:pPr>
            <a:r>
              <a:rPr lang="en-US" sz="1669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需要核查与验证的工具</a:t>
            </a:r>
            <a:pPr algn="ctr">
              <a:lnSpc>
                <a:spcPct val="140000"/>
              </a:lnSpc>
            </a:pPr>
            <a:r>
              <a:rPr lang="en-US" sz="1669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731349" y="6462263"/>
            <a:ext cx="8795619" cy="10597"/>
          </a:xfrm>
          <a:custGeom>
            <a:avLst/>
            <a:gdLst/>
            <a:ahLst/>
            <a:cxnLst/>
            <a:rect l="l" t="t" r="r" b="b"/>
            <a:pathLst>
              <a:path w="8795619" h="10597">
                <a:moveTo>
                  <a:pt x="0" y="0"/>
                </a:moveTo>
                <a:lnTo>
                  <a:pt x="8795619" y="0"/>
                </a:lnTo>
                <a:lnTo>
                  <a:pt x="8795619" y="10597"/>
                </a:lnTo>
                <a:lnTo>
                  <a:pt x="0" y="10597"/>
                </a:lnTo>
                <a:lnTo>
                  <a:pt x="0" y="0"/>
                </a:lnTo>
                <a:close/>
              </a:path>
            </a:pathLst>
          </a:custGeom>
          <a:solidFill>
            <a:srgbClr val="00A67E">
              <a:alpha val="3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3683662" y="6727192"/>
            <a:ext cx="8890993" cy="3073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2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在这个技术变革的时代，</a:t>
            </a:r>
            <a:pPr algn="ctr">
              <a:lnSpc>
                <a:spcPct val="140000"/>
              </a:lnSpc>
            </a:pPr>
            <a:r>
              <a:rPr lang="en-US" sz="1502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保持批判性思维、持续学习、深入理解原理</a:t>
            </a:r>
            <a:pPr algn="ctr">
              <a:lnSpc>
                <a:spcPct val="140000"/>
              </a:lnSpc>
            </a:pPr>
            <a:r>
              <a:rPr lang="en-US" sz="1502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，比盲目追随技术潮流更加重要。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704857" y="7840718"/>
            <a:ext cx="2776449" cy="1515390"/>
          </a:xfrm>
          <a:custGeom>
            <a:avLst/>
            <a:gdLst/>
            <a:ahLst/>
            <a:cxnLst/>
            <a:rect l="l" t="t" r="r" b="b"/>
            <a:pathLst>
              <a:path w="2776449" h="1515390">
                <a:moveTo>
                  <a:pt x="21194" y="0"/>
                </a:moveTo>
                <a:lnTo>
                  <a:pt x="2755254" y="0"/>
                </a:lnTo>
                <a:cubicBezTo>
                  <a:pt x="2766960" y="0"/>
                  <a:pt x="2776449" y="9489"/>
                  <a:pt x="2776449" y="21194"/>
                </a:cubicBezTo>
                <a:lnTo>
                  <a:pt x="2776449" y="1430619"/>
                </a:lnTo>
                <a:cubicBezTo>
                  <a:pt x="2776448" y="1477437"/>
                  <a:pt x="2738495" y="1515390"/>
                  <a:pt x="2691678" y="1515390"/>
                </a:cubicBezTo>
                <a:lnTo>
                  <a:pt x="84771" y="1515390"/>
                </a:lnTo>
                <a:cubicBezTo>
                  <a:pt x="37953" y="1515390"/>
                  <a:pt x="0" y="1477437"/>
                  <a:pt x="0" y="1430619"/>
                </a:cubicBezTo>
                <a:lnTo>
                  <a:pt x="0" y="21194"/>
                </a:lnTo>
                <a:cubicBezTo>
                  <a:pt x="0" y="9497"/>
                  <a:pt x="9497" y="0"/>
                  <a:pt x="21194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3704857" y="7840718"/>
            <a:ext cx="2776449" cy="21194"/>
          </a:xfrm>
          <a:custGeom>
            <a:avLst/>
            <a:gdLst/>
            <a:ahLst/>
            <a:cxnLst/>
            <a:rect l="l" t="t" r="r" b="b"/>
            <a:pathLst>
              <a:path w="2776449" h="21194">
                <a:moveTo>
                  <a:pt x="21194" y="0"/>
                </a:moveTo>
                <a:lnTo>
                  <a:pt x="2755254" y="0"/>
                </a:lnTo>
                <a:cubicBezTo>
                  <a:pt x="2766960" y="0"/>
                  <a:pt x="2776449" y="9489"/>
                  <a:pt x="2776449" y="21194"/>
                </a:cubicBezTo>
                <a:lnTo>
                  <a:pt x="2776449" y="21194"/>
                </a:lnTo>
                <a:lnTo>
                  <a:pt x="0" y="21194"/>
                </a:lnTo>
                <a:lnTo>
                  <a:pt x="0" y="21194"/>
                </a:lnTo>
                <a:cubicBezTo>
                  <a:pt x="0" y="9497"/>
                  <a:pt x="9497" y="0"/>
                  <a:pt x="21194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5" name="Shape 12"/>
          <p:cNvSpPr/>
          <p:nvPr/>
        </p:nvSpPr>
        <p:spPr>
          <a:xfrm>
            <a:off x="3959188" y="8063258"/>
            <a:ext cx="317914" cy="317914"/>
          </a:xfrm>
          <a:custGeom>
            <a:avLst/>
            <a:gdLst/>
            <a:ahLst/>
            <a:cxnLst/>
            <a:rect l="l" t="t" r="r" b="b"/>
            <a:pathLst>
              <a:path w="317914" h="317914">
                <a:moveTo>
                  <a:pt x="158957" y="317914"/>
                </a:moveTo>
                <a:cubicBezTo>
                  <a:pt x="246688" y="317914"/>
                  <a:pt x="317914" y="246688"/>
                  <a:pt x="317914" y="158957"/>
                </a:cubicBezTo>
                <a:cubicBezTo>
                  <a:pt x="317914" y="71226"/>
                  <a:pt x="246688" y="0"/>
                  <a:pt x="158957" y="0"/>
                </a:cubicBezTo>
                <a:cubicBezTo>
                  <a:pt x="71226" y="0"/>
                  <a:pt x="0" y="71226"/>
                  <a:pt x="0" y="158957"/>
                </a:cubicBezTo>
                <a:cubicBezTo>
                  <a:pt x="0" y="246688"/>
                  <a:pt x="71226" y="317914"/>
                  <a:pt x="158957" y="317914"/>
                </a:cubicBezTo>
                <a:close/>
                <a:moveTo>
                  <a:pt x="211363" y="132071"/>
                </a:moveTo>
                <a:lnTo>
                  <a:pt x="161689" y="211549"/>
                </a:lnTo>
                <a:cubicBezTo>
                  <a:pt x="159081" y="215710"/>
                  <a:pt x="154610" y="218317"/>
                  <a:pt x="149705" y="218566"/>
                </a:cubicBezTo>
                <a:cubicBezTo>
                  <a:pt x="144800" y="218814"/>
                  <a:pt x="140081" y="216579"/>
                  <a:pt x="137162" y="212605"/>
                </a:cubicBezTo>
                <a:lnTo>
                  <a:pt x="107358" y="172866"/>
                </a:lnTo>
                <a:cubicBezTo>
                  <a:pt x="102391" y="166284"/>
                  <a:pt x="103757" y="156970"/>
                  <a:pt x="110338" y="152003"/>
                </a:cubicBezTo>
                <a:cubicBezTo>
                  <a:pt x="116920" y="147035"/>
                  <a:pt x="126234" y="148401"/>
                  <a:pt x="131202" y="154983"/>
                </a:cubicBezTo>
                <a:lnTo>
                  <a:pt x="147967" y="177336"/>
                </a:lnTo>
                <a:lnTo>
                  <a:pt x="186091" y="116299"/>
                </a:lnTo>
                <a:cubicBezTo>
                  <a:pt x="190438" y="109345"/>
                  <a:pt x="199628" y="107172"/>
                  <a:pt x="206644" y="111580"/>
                </a:cubicBezTo>
                <a:cubicBezTo>
                  <a:pt x="213661" y="115989"/>
                  <a:pt x="215772" y="125117"/>
                  <a:pt x="211363" y="132133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6" name="Text 13"/>
          <p:cNvSpPr/>
          <p:nvPr/>
        </p:nvSpPr>
        <p:spPr>
          <a:xfrm>
            <a:off x="3916799" y="8508338"/>
            <a:ext cx="2447937" cy="29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理解能力边界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916799" y="8889834"/>
            <a:ext cx="2437340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知道何时信任AI，何时需要验证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739113" y="7840718"/>
            <a:ext cx="2776449" cy="1515390"/>
          </a:xfrm>
          <a:custGeom>
            <a:avLst/>
            <a:gdLst/>
            <a:ahLst/>
            <a:cxnLst/>
            <a:rect l="l" t="t" r="r" b="b"/>
            <a:pathLst>
              <a:path w="2776449" h="1515390">
                <a:moveTo>
                  <a:pt x="21194" y="0"/>
                </a:moveTo>
                <a:lnTo>
                  <a:pt x="2755254" y="0"/>
                </a:lnTo>
                <a:cubicBezTo>
                  <a:pt x="2766960" y="0"/>
                  <a:pt x="2776449" y="9489"/>
                  <a:pt x="2776449" y="21194"/>
                </a:cubicBezTo>
                <a:lnTo>
                  <a:pt x="2776449" y="1430619"/>
                </a:lnTo>
                <a:cubicBezTo>
                  <a:pt x="2776448" y="1477437"/>
                  <a:pt x="2738495" y="1515390"/>
                  <a:pt x="2691678" y="1515390"/>
                </a:cubicBezTo>
                <a:lnTo>
                  <a:pt x="84771" y="1515390"/>
                </a:lnTo>
                <a:cubicBezTo>
                  <a:pt x="37953" y="1515390"/>
                  <a:pt x="0" y="1477437"/>
                  <a:pt x="0" y="1430619"/>
                </a:cubicBezTo>
                <a:lnTo>
                  <a:pt x="0" y="21194"/>
                </a:lnTo>
                <a:cubicBezTo>
                  <a:pt x="0" y="9497"/>
                  <a:pt x="9497" y="0"/>
                  <a:pt x="21194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6739113" y="7840718"/>
            <a:ext cx="2776449" cy="21194"/>
          </a:xfrm>
          <a:custGeom>
            <a:avLst/>
            <a:gdLst/>
            <a:ahLst/>
            <a:cxnLst/>
            <a:rect l="l" t="t" r="r" b="b"/>
            <a:pathLst>
              <a:path w="2776449" h="21194">
                <a:moveTo>
                  <a:pt x="21194" y="0"/>
                </a:moveTo>
                <a:lnTo>
                  <a:pt x="2755254" y="0"/>
                </a:lnTo>
                <a:cubicBezTo>
                  <a:pt x="2766960" y="0"/>
                  <a:pt x="2776449" y="9489"/>
                  <a:pt x="2776449" y="21194"/>
                </a:cubicBezTo>
                <a:lnTo>
                  <a:pt x="2776449" y="21194"/>
                </a:lnTo>
                <a:lnTo>
                  <a:pt x="0" y="21194"/>
                </a:lnTo>
                <a:lnTo>
                  <a:pt x="0" y="21194"/>
                </a:lnTo>
                <a:cubicBezTo>
                  <a:pt x="0" y="9497"/>
                  <a:pt x="9497" y="0"/>
                  <a:pt x="21194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0" name="Shape 17"/>
          <p:cNvSpPr/>
          <p:nvPr/>
        </p:nvSpPr>
        <p:spPr>
          <a:xfrm>
            <a:off x="7033184" y="8063258"/>
            <a:ext cx="238435" cy="317914"/>
          </a:xfrm>
          <a:custGeom>
            <a:avLst/>
            <a:gdLst/>
            <a:ahLst/>
            <a:cxnLst/>
            <a:rect l="l" t="t" r="r" b="b"/>
            <a:pathLst>
              <a:path w="238435" h="317914">
                <a:moveTo>
                  <a:pt x="181869" y="238435"/>
                </a:moveTo>
                <a:cubicBezTo>
                  <a:pt x="186402" y="224589"/>
                  <a:pt x="195467" y="212046"/>
                  <a:pt x="205713" y="201242"/>
                </a:cubicBezTo>
                <a:cubicBezTo>
                  <a:pt x="226017" y="179882"/>
                  <a:pt x="238435" y="151009"/>
                  <a:pt x="238435" y="119218"/>
                </a:cubicBezTo>
                <a:cubicBezTo>
                  <a:pt x="238435" y="53400"/>
                  <a:pt x="185036" y="0"/>
                  <a:pt x="119218" y="0"/>
                </a:cubicBezTo>
                <a:cubicBezTo>
                  <a:pt x="53400" y="0"/>
                  <a:pt x="0" y="53400"/>
                  <a:pt x="0" y="119218"/>
                </a:cubicBezTo>
                <a:cubicBezTo>
                  <a:pt x="0" y="151009"/>
                  <a:pt x="12419" y="179882"/>
                  <a:pt x="32723" y="201242"/>
                </a:cubicBezTo>
                <a:cubicBezTo>
                  <a:pt x="42968" y="212046"/>
                  <a:pt x="52096" y="224589"/>
                  <a:pt x="56566" y="238435"/>
                </a:cubicBezTo>
                <a:lnTo>
                  <a:pt x="181807" y="238435"/>
                </a:lnTo>
                <a:close/>
                <a:moveTo>
                  <a:pt x="178827" y="268240"/>
                </a:moveTo>
                <a:lnTo>
                  <a:pt x="59609" y="268240"/>
                </a:lnTo>
                <a:lnTo>
                  <a:pt x="59609" y="278175"/>
                </a:lnTo>
                <a:cubicBezTo>
                  <a:pt x="59609" y="305620"/>
                  <a:pt x="81838" y="327849"/>
                  <a:pt x="109283" y="327849"/>
                </a:cubicBezTo>
                <a:lnTo>
                  <a:pt x="129153" y="327849"/>
                </a:lnTo>
                <a:cubicBezTo>
                  <a:pt x="156597" y="327849"/>
                  <a:pt x="178827" y="305620"/>
                  <a:pt x="178827" y="278175"/>
                </a:cubicBezTo>
                <a:lnTo>
                  <a:pt x="178827" y="268240"/>
                </a:lnTo>
                <a:close/>
                <a:moveTo>
                  <a:pt x="114250" y="69544"/>
                </a:moveTo>
                <a:cubicBezTo>
                  <a:pt x="89537" y="69544"/>
                  <a:pt x="69544" y="89537"/>
                  <a:pt x="69544" y="114250"/>
                </a:cubicBezTo>
                <a:cubicBezTo>
                  <a:pt x="69544" y="122509"/>
                  <a:pt x="62900" y="129153"/>
                  <a:pt x="54641" y="129153"/>
                </a:cubicBezTo>
                <a:cubicBezTo>
                  <a:pt x="46383" y="129153"/>
                  <a:pt x="39739" y="122509"/>
                  <a:pt x="39739" y="114250"/>
                </a:cubicBezTo>
                <a:cubicBezTo>
                  <a:pt x="39739" y="73083"/>
                  <a:pt x="73083" y="39739"/>
                  <a:pt x="114250" y="39739"/>
                </a:cubicBezTo>
                <a:cubicBezTo>
                  <a:pt x="122509" y="39739"/>
                  <a:pt x="129153" y="46383"/>
                  <a:pt x="129153" y="54641"/>
                </a:cubicBezTo>
                <a:cubicBezTo>
                  <a:pt x="129153" y="62900"/>
                  <a:pt x="122509" y="69544"/>
                  <a:pt x="114250" y="69544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1" name="Text 18"/>
          <p:cNvSpPr/>
          <p:nvPr/>
        </p:nvSpPr>
        <p:spPr>
          <a:xfrm>
            <a:off x="6951056" y="8508338"/>
            <a:ext cx="2447937" cy="29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拥抱技术变革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951056" y="8889834"/>
            <a:ext cx="2437340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主动探索AI工具，提升生产力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9773370" y="7840718"/>
            <a:ext cx="2776449" cy="1515390"/>
          </a:xfrm>
          <a:custGeom>
            <a:avLst/>
            <a:gdLst/>
            <a:ahLst/>
            <a:cxnLst/>
            <a:rect l="l" t="t" r="r" b="b"/>
            <a:pathLst>
              <a:path w="2776449" h="1515390">
                <a:moveTo>
                  <a:pt x="21194" y="0"/>
                </a:moveTo>
                <a:lnTo>
                  <a:pt x="2755254" y="0"/>
                </a:lnTo>
                <a:cubicBezTo>
                  <a:pt x="2766960" y="0"/>
                  <a:pt x="2776449" y="9489"/>
                  <a:pt x="2776449" y="21194"/>
                </a:cubicBezTo>
                <a:lnTo>
                  <a:pt x="2776449" y="1430619"/>
                </a:lnTo>
                <a:cubicBezTo>
                  <a:pt x="2776448" y="1477437"/>
                  <a:pt x="2738495" y="1515390"/>
                  <a:pt x="2691678" y="1515390"/>
                </a:cubicBezTo>
                <a:lnTo>
                  <a:pt x="84771" y="1515390"/>
                </a:lnTo>
                <a:cubicBezTo>
                  <a:pt x="37953" y="1515390"/>
                  <a:pt x="0" y="1477437"/>
                  <a:pt x="0" y="1430619"/>
                </a:cubicBezTo>
                <a:lnTo>
                  <a:pt x="0" y="21194"/>
                </a:lnTo>
                <a:cubicBezTo>
                  <a:pt x="0" y="9497"/>
                  <a:pt x="9497" y="0"/>
                  <a:pt x="21194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9773370" y="7840718"/>
            <a:ext cx="2776449" cy="21194"/>
          </a:xfrm>
          <a:custGeom>
            <a:avLst/>
            <a:gdLst/>
            <a:ahLst/>
            <a:cxnLst/>
            <a:rect l="l" t="t" r="r" b="b"/>
            <a:pathLst>
              <a:path w="2776449" h="21194">
                <a:moveTo>
                  <a:pt x="21194" y="0"/>
                </a:moveTo>
                <a:lnTo>
                  <a:pt x="2755254" y="0"/>
                </a:lnTo>
                <a:cubicBezTo>
                  <a:pt x="2766960" y="0"/>
                  <a:pt x="2776449" y="9489"/>
                  <a:pt x="2776449" y="21194"/>
                </a:cubicBezTo>
                <a:lnTo>
                  <a:pt x="2776449" y="21194"/>
                </a:lnTo>
                <a:lnTo>
                  <a:pt x="0" y="21194"/>
                </a:lnTo>
                <a:lnTo>
                  <a:pt x="0" y="21194"/>
                </a:lnTo>
                <a:cubicBezTo>
                  <a:pt x="0" y="9497"/>
                  <a:pt x="9497" y="0"/>
                  <a:pt x="21194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5" name="Shape 22"/>
          <p:cNvSpPr/>
          <p:nvPr/>
        </p:nvSpPr>
        <p:spPr>
          <a:xfrm>
            <a:off x="10027701" y="8063258"/>
            <a:ext cx="317914" cy="317914"/>
          </a:xfrm>
          <a:custGeom>
            <a:avLst/>
            <a:gdLst/>
            <a:ahLst/>
            <a:cxnLst/>
            <a:rect l="l" t="t" r="r" b="b"/>
            <a:pathLst>
              <a:path w="317914" h="317914">
                <a:moveTo>
                  <a:pt x="158957" y="0"/>
                </a:moveTo>
                <a:cubicBezTo>
                  <a:pt x="161813" y="0"/>
                  <a:pt x="164669" y="621"/>
                  <a:pt x="167277" y="1801"/>
                </a:cubicBezTo>
                <a:lnTo>
                  <a:pt x="284260" y="51413"/>
                </a:lnTo>
                <a:cubicBezTo>
                  <a:pt x="297920" y="57187"/>
                  <a:pt x="308103" y="70661"/>
                  <a:pt x="308041" y="86930"/>
                </a:cubicBezTo>
                <a:cubicBezTo>
                  <a:pt x="307731" y="148525"/>
                  <a:pt x="282397" y="261223"/>
                  <a:pt x="175412" y="312450"/>
                </a:cubicBezTo>
                <a:cubicBezTo>
                  <a:pt x="165042" y="317417"/>
                  <a:pt x="152996" y="317417"/>
                  <a:pt x="142627" y="312450"/>
                </a:cubicBezTo>
                <a:cubicBezTo>
                  <a:pt x="35579" y="261223"/>
                  <a:pt x="10307" y="148525"/>
                  <a:pt x="9997" y="86930"/>
                </a:cubicBezTo>
                <a:cubicBezTo>
                  <a:pt x="9935" y="70661"/>
                  <a:pt x="20118" y="57187"/>
                  <a:pt x="33778" y="51413"/>
                </a:cubicBezTo>
                <a:lnTo>
                  <a:pt x="150699" y="1801"/>
                </a:lnTo>
                <a:cubicBezTo>
                  <a:pt x="153307" y="621"/>
                  <a:pt x="156101" y="0"/>
                  <a:pt x="158957" y="0"/>
                </a:cubicBezTo>
                <a:close/>
                <a:moveTo>
                  <a:pt x="158957" y="41478"/>
                </a:moveTo>
                <a:lnTo>
                  <a:pt x="158957" y="276250"/>
                </a:lnTo>
                <a:cubicBezTo>
                  <a:pt x="244645" y="234772"/>
                  <a:pt x="267681" y="142875"/>
                  <a:pt x="268240" y="87861"/>
                </a:cubicBezTo>
                <a:lnTo>
                  <a:pt x="158957" y="41540"/>
                </a:lnTo>
                <a:lnTo>
                  <a:pt x="158957" y="4154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6" name="Text 23"/>
          <p:cNvSpPr/>
          <p:nvPr/>
        </p:nvSpPr>
        <p:spPr>
          <a:xfrm>
            <a:off x="9985313" y="8508338"/>
            <a:ext cx="2447937" cy="29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坚守伦理底线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9985313" y="8889834"/>
            <a:ext cx="2437340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安全可控，以人为本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6899892" y="9875368"/>
            <a:ext cx="678216" cy="10597"/>
          </a:xfrm>
          <a:custGeom>
            <a:avLst/>
            <a:gdLst/>
            <a:ahLst/>
            <a:cxnLst/>
            <a:rect l="l" t="t" r="r" b="b"/>
            <a:pathLst>
              <a:path w="678216" h="10597">
                <a:moveTo>
                  <a:pt x="0" y="0"/>
                </a:moveTo>
                <a:lnTo>
                  <a:pt x="678216" y="0"/>
                </a:lnTo>
                <a:lnTo>
                  <a:pt x="678216" y="10597"/>
                </a:lnTo>
                <a:lnTo>
                  <a:pt x="0" y="10597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9" name="Text 26"/>
          <p:cNvSpPr/>
          <p:nvPr/>
        </p:nvSpPr>
        <p:spPr>
          <a:xfrm>
            <a:off x="7652288" y="9732306"/>
            <a:ext cx="953742" cy="29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69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感谢观看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680210" y="9875368"/>
            <a:ext cx="678216" cy="10597"/>
          </a:xfrm>
          <a:custGeom>
            <a:avLst/>
            <a:gdLst/>
            <a:ahLst/>
            <a:cxnLst/>
            <a:rect l="l" t="t" r="r" b="b"/>
            <a:pathLst>
              <a:path w="678216" h="10597">
                <a:moveTo>
                  <a:pt x="0" y="0"/>
                </a:moveTo>
                <a:lnTo>
                  <a:pt x="678216" y="0"/>
                </a:lnTo>
                <a:lnTo>
                  <a:pt x="678216" y="10597"/>
                </a:lnTo>
                <a:lnTo>
                  <a:pt x="0" y="10597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课程总览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2184400"/>
            <a:ext cx="7493000" cy="2019300"/>
          </a:xfrm>
          <a:custGeom>
            <a:avLst/>
            <a:gdLst/>
            <a:ahLst/>
            <a:cxnLst/>
            <a:rect l="l" t="t" r="r" b="b"/>
            <a:pathLst>
              <a:path w="7493000" h="2019300">
                <a:moveTo>
                  <a:pt x="50800" y="0"/>
                </a:moveTo>
                <a:lnTo>
                  <a:pt x="7340603" y="0"/>
                </a:lnTo>
                <a:cubicBezTo>
                  <a:pt x="7424770" y="0"/>
                  <a:pt x="7493000" y="68230"/>
                  <a:pt x="7493000" y="152397"/>
                </a:cubicBezTo>
                <a:lnTo>
                  <a:pt x="7493000" y="1866903"/>
                </a:lnTo>
                <a:cubicBezTo>
                  <a:pt x="7493000" y="1951070"/>
                  <a:pt x="7424770" y="2019300"/>
                  <a:pt x="7340603" y="2019300"/>
                </a:cubicBezTo>
                <a:lnTo>
                  <a:pt x="50800" y="2019300"/>
                </a:lnTo>
                <a:cubicBezTo>
                  <a:pt x="22744" y="2019300"/>
                  <a:pt x="0" y="1996556"/>
                  <a:pt x="0" y="1968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2184400"/>
            <a:ext cx="50800" cy="2019300"/>
          </a:xfrm>
          <a:custGeom>
            <a:avLst/>
            <a:gdLst/>
            <a:ahLst/>
            <a:cxnLst/>
            <a:rect l="l" t="t" r="r" b="b"/>
            <a:pathLst>
              <a:path w="50800" h="2019300">
                <a:moveTo>
                  <a:pt x="50800" y="0"/>
                </a:moveTo>
                <a:lnTo>
                  <a:pt x="50800" y="0"/>
                </a:lnTo>
                <a:lnTo>
                  <a:pt x="50800" y="2019300"/>
                </a:lnTo>
                <a:lnTo>
                  <a:pt x="50800" y="2019300"/>
                </a:lnTo>
                <a:cubicBezTo>
                  <a:pt x="22763" y="2019300"/>
                  <a:pt x="0" y="1996537"/>
                  <a:pt x="0" y="1968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7" name="Shape 5"/>
          <p:cNvSpPr/>
          <p:nvPr/>
        </p:nvSpPr>
        <p:spPr>
          <a:xfrm>
            <a:off x="863600" y="2785467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75531" y="2963267"/>
            <a:ext cx="58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930400" y="2772767"/>
            <a:ext cx="4762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大模型本质与核心架构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930400" y="3280767"/>
            <a:ext cx="47117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理解概率接龙本质、Transformer架构与注意力机制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55000" y="2184400"/>
            <a:ext cx="7493000" cy="2019300"/>
          </a:xfrm>
          <a:custGeom>
            <a:avLst/>
            <a:gdLst/>
            <a:ahLst/>
            <a:cxnLst/>
            <a:rect l="l" t="t" r="r" b="b"/>
            <a:pathLst>
              <a:path w="7493000" h="2019300">
                <a:moveTo>
                  <a:pt x="50800" y="0"/>
                </a:moveTo>
                <a:lnTo>
                  <a:pt x="7340603" y="0"/>
                </a:lnTo>
                <a:cubicBezTo>
                  <a:pt x="7424770" y="0"/>
                  <a:pt x="7493000" y="68230"/>
                  <a:pt x="7493000" y="152397"/>
                </a:cubicBezTo>
                <a:lnTo>
                  <a:pt x="7493000" y="1866903"/>
                </a:lnTo>
                <a:cubicBezTo>
                  <a:pt x="7493000" y="1951070"/>
                  <a:pt x="7424770" y="2019300"/>
                  <a:pt x="7340603" y="2019300"/>
                </a:cubicBezTo>
                <a:lnTo>
                  <a:pt x="50800" y="2019300"/>
                </a:lnTo>
                <a:cubicBezTo>
                  <a:pt x="22744" y="2019300"/>
                  <a:pt x="0" y="1996556"/>
                  <a:pt x="0" y="1968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12" name="Shape 10"/>
          <p:cNvSpPr/>
          <p:nvPr/>
        </p:nvSpPr>
        <p:spPr>
          <a:xfrm>
            <a:off x="8255000" y="2184400"/>
            <a:ext cx="50800" cy="2019300"/>
          </a:xfrm>
          <a:custGeom>
            <a:avLst/>
            <a:gdLst/>
            <a:ahLst/>
            <a:cxnLst/>
            <a:rect l="l" t="t" r="r" b="b"/>
            <a:pathLst>
              <a:path w="50800" h="2019300">
                <a:moveTo>
                  <a:pt x="50800" y="0"/>
                </a:moveTo>
                <a:lnTo>
                  <a:pt x="50800" y="0"/>
                </a:lnTo>
                <a:lnTo>
                  <a:pt x="50800" y="2019300"/>
                </a:lnTo>
                <a:lnTo>
                  <a:pt x="50800" y="2019300"/>
                </a:lnTo>
                <a:cubicBezTo>
                  <a:pt x="22763" y="2019300"/>
                  <a:pt x="0" y="1996537"/>
                  <a:pt x="0" y="1968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Shape 11"/>
          <p:cNvSpPr/>
          <p:nvPr/>
        </p:nvSpPr>
        <p:spPr>
          <a:xfrm>
            <a:off x="8585200" y="2785467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764984" y="2963267"/>
            <a:ext cx="64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652000" y="2772767"/>
            <a:ext cx="441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三阶段训练流水线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52000" y="3280767"/>
            <a:ext cx="4368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从预训练到强化学习的完整训练体系与对齐机制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4402534"/>
            <a:ext cx="7493000" cy="2019300"/>
          </a:xfrm>
          <a:custGeom>
            <a:avLst/>
            <a:gdLst/>
            <a:ahLst/>
            <a:cxnLst/>
            <a:rect l="l" t="t" r="r" b="b"/>
            <a:pathLst>
              <a:path w="7493000" h="2019300">
                <a:moveTo>
                  <a:pt x="50800" y="0"/>
                </a:moveTo>
                <a:lnTo>
                  <a:pt x="7340603" y="0"/>
                </a:lnTo>
                <a:cubicBezTo>
                  <a:pt x="7424770" y="0"/>
                  <a:pt x="7493000" y="68230"/>
                  <a:pt x="7493000" y="152397"/>
                </a:cubicBezTo>
                <a:lnTo>
                  <a:pt x="7493000" y="1866903"/>
                </a:lnTo>
                <a:cubicBezTo>
                  <a:pt x="7493000" y="1951070"/>
                  <a:pt x="7424770" y="2019300"/>
                  <a:pt x="7340603" y="2019300"/>
                </a:cubicBezTo>
                <a:lnTo>
                  <a:pt x="50800" y="2019300"/>
                </a:lnTo>
                <a:cubicBezTo>
                  <a:pt x="22744" y="2019300"/>
                  <a:pt x="0" y="1996556"/>
                  <a:pt x="0" y="1968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18" name="Shape 16"/>
          <p:cNvSpPr/>
          <p:nvPr/>
        </p:nvSpPr>
        <p:spPr>
          <a:xfrm>
            <a:off x="533400" y="4402534"/>
            <a:ext cx="50800" cy="2019300"/>
          </a:xfrm>
          <a:custGeom>
            <a:avLst/>
            <a:gdLst/>
            <a:ahLst/>
            <a:cxnLst/>
            <a:rect l="l" t="t" r="r" b="b"/>
            <a:pathLst>
              <a:path w="50800" h="2019300">
                <a:moveTo>
                  <a:pt x="50800" y="0"/>
                </a:moveTo>
                <a:lnTo>
                  <a:pt x="50800" y="0"/>
                </a:lnTo>
                <a:lnTo>
                  <a:pt x="50800" y="2019300"/>
                </a:lnTo>
                <a:lnTo>
                  <a:pt x="50800" y="2019300"/>
                </a:lnTo>
                <a:cubicBezTo>
                  <a:pt x="22763" y="2019300"/>
                  <a:pt x="0" y="1996537"/>
                  <a:pt x="0" y="1968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9" name="Shape 17"/>
          <p:cNvSpPr/>
          <p:nvPr/>
        </p:nvSpPr>
        <p:spPr>
          <a:xfrm>
            <a:off x="863600" y="5003602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38423" y="5181402"/>
            <a:ext cx="64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930400" y="4990902"/>
            <a:ext cx="441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关键局限与风险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930400" y="5498902"/>
            <a:ext cx="4368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认识幻觉机理、实时性缺陷与价值观偏差等问题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255000" y="4402534"/>
            <a:ext cx="7493000" cy="2019300"/>
          </a:xfrm>
          <a:custGeom>
            <a:avLst/>
            <a:gdLst/>
            <a:ahLst/>
            <a:cxnLst/>
            <a:rect l="l" t="t" r="r" b="b"/>
            <a:pathLst>
              <a:path w="7493000" h="2019300">
                <a:moveTo>
                  <a:pt x="50800" y="0"/>
                </a:moveTo>
                <a:lnTo>
                  <a:pt x="7340603" y="0"/>
                </a:lnTo>
                <a:cubicBezTo>
                  <a:pt x="7424770" y="0"/>
                  <a:pt x="7493000" y="68230"/>
                  <a:pt x="7493000" y="152397"/>
                </a:cubicBezTo>
                <a:lnTo>
                  <a:pt x="7493000" y="1866903"/>
                </a:lnTo>
                <a:cubicBezTo>
                  <a:pt x="7493000" y="1951070"/>
                  <a:pt x="7424770" y="2019300"/>
                  <a:pt x="7340603" y="2019300"/>
                </a:cubicBezTo>
                <a:lnTo>
                  <a:pt x="50800" y="2019300"/>
                </a:lnTo>
                <a:cubicBezTo>
                  <a:pt x="22744" y="2019300"/>
                  <a:pt x="0" y="1996556"/>
                  <a:pt x="0" y="1968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24" name="Shape 22"/>
          <p:cNvSpPr/>
          <p:nvPr/>
        </p:nvSpPr>
        <p:spPr>
          <a:xfrm>
            <a:off x="8255000" y="4402534"/>
            <a:ext cx="50800" cy="2019300"/>
          </a:xfrm>
          <a:custGeom>
            <a:avLst/>
            <a:gdLst/>
            <a:ahLst/>
            <a:cxnLst/>
            <a:rect l="l" t="t" r="r" b="b"/>
            <a:pathLst>
              <a:path w="50800" h="2019300">
                <a:moveTo>
                  <a:pt x="50800" y="0"/>
                </a:moveTo>
                <a:lnTo>
                  <a:pt x="50800" y="0"/>
                </a:lnTo>
                <a:lnTo>
                  <a:pt x="50800" y="2019300"/>
                </a:lnTo>
                <a:lnTo>
                  <a:pt x="50800" y="2019300"/>
                </a:lnTo>
                <a:cubicBezTo>
                  <a:pt x="22763" y="2019300"/>
                  <a:pt x="0" y="1996537"/>
                  <a:pt x="0" y="1968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5" name="Shape 23"/>
          <p:cNvSpPr/>
          <p:nvPr/>
        </p:nvSpPr>
        <p:spPr>
          <a:xfrm>
            <a:off x="8585200" y="5003602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760420" y="5181402"/>
            <a:ext cx="64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652000" y="4990902"/>
            <a:ext cx="3987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未来趋势：多模态与智能体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652000" y="5498902"/>
            <a:ext cx="3937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探索AI从文本到行动的演进方向与应用场景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33400" y="6620867"/>
            <a:ext cx="15214600" cy="2019300"/>
          </a:xfrm>
          <a:custGeom>
            <a:avLst/>
            <a:gdLst/>
            <a:ahLst/>
            <a:cxnLst/>
            <a:rect l="l" t="t" r="r" b="b"/>
            <a:pathLst>
              <a:path w="15214600" h="2019300">
                <a:moveTo>
                  <a:pt x="50800" y="0"/>
                </a:moveTo>
                <a:lnTo>
                  <a:pt x="15062203" y="0"/>
                </a:lnTo>
                <a:cubicBezTo>
                  <a:pt x="15146370" y="0"/>
                  <a:pt x="15214600" y="68230"/>
                  <a:pt x="15214600" y="152397"/>
                </a:cubicBezTo>
                <a:lnTo>
                  <a:pt x="15214600" y="1866903"/>
                </a:lnTo>
                <a:cubicBezTo>
                  <a:pt x="15214600" y="1951070"/>
                  <a:pt x="15146370" y="2019300"/>
                  <a:pt x="15062203" y="2019300"/>
                </a:cubicBezTo>
                <a:lnTo>
                  <a:pt x="50800" y="2019300"/>
                </a:lnTo>
                <a:cubicBezTo>
                  <a:pt x="22744" y="2019300"/>
                  <a:pt x="0" y="1996556"/>
                  <a:pt x="0" y="1968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30" name="Shape 28"/>
          <p:cNvSpPr/>
          <p:nvPr/>
        </p:nvSpPr>
        <p:spPr>
          <a:xfrm>
            <a:off x="533400" y="6620867"/>
            <a:ext cx="50800" cy="2019300"/>
          </a:xfrm>
          <a:custGeom>
            <a:avLst/>
            <a:gdLst/>
            <a:ahLst/>
            <a:cxnLst/>
            <a:rect l="l" t="t" r="r" b="b"/>
            <a:pathLst>
              <a:path w="50800" h="2019300">
                <a:moveTo>
                  <a:pt x="50800" y="0"/>
                </a:moveTo>
                <a:lnTo>
                  <a:pt x="50800" y="0"/>
                </a:lnTo>
                <a:lnTo>
                  <a:pt x="50800" y="2019300"/>
                </a:lnTo>
                <a:lnTo>
                  <a:pt x="50800" y="2019300"/>
                </a:lnTo>
                <a:cubicBezTo>
                  <a:pt x="22763" y="2019300"/>
                  <a:pt x="0" y="1996537"/>
                  <a:pt x="0" y="1968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1" name="Shape 29"/>
          <p:cNvSpPr/>
          <p:nvPr/>
        </p:nvSpPr>
        <p:spPr>
          <a:xfrm>
            <a:off x="863600" y="7221934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036638" y="7399734"/>
            <a:ext cx="66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930400" y="7209234"/>
            <a:ext cx="4622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课程总结与行动建议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930400" y="7717234"/>
            <a:ext cx="4572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核心要点回顾与实践指导，安全有效地集成大模型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e234d6cf6b230a019feb25ed229d99cba9177c60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1875" b="2187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30175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Text 2"/>
          <p:cNvSpPr/>
          <p:nvPr/>
        </p:nvSpPr>
        <p:spPr>
          <a:xfrm>
            <a:off x="719931" y="1479550"/>
            <a:ext cx="58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24000" y="153035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spc="200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ONE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825750"/>
            <a:ext cx="6299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大模型本质与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核心架构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55181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6"/>
          <p:cNvSpPr/>
          <p:nvPr/>
        </p:nvSpPr>
        <p:spPr>
          <a:xfrm>
            <a:off x="508000" y="5975350"/>
            <a:ext cx="59944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理解大模型的基本原理与Transformer架构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0700" y="7080250"/>
            <a:ext cx="2755900" cy="762000"/>
          </a:xfrm>
          <a:custGeom>
            <a:avLst/>
            <a:gdLst/>
            <a:ahLst/>
            <a:cxnLst/>
            <a:rect l="l" t="t" r="r" b="b"/>
            <a:pathLst>
              <a:path w="2755900" h="762000">
                <a:moveTo>
                  <a:pt x="25400" y="0"/>
                </a:moveTo>
                <a:lnTo>
                  <a:pt x="2654303" y="0"/>
                </a:lnTo>
                <a:cubicBezTo>
                  <a:pt x="2710413" y="0"/>
                  <a:pt x="2755900" y="45487"/>
                  <a:pt x="2755900" y="101597"/>
                </a:cubicBezTo>
                <a:lnTo>
                  <a:pt x="2755900" y="660403"/>
                </a:lnTo>
                <a:cubicBezTo>
                  <a:pt x="2755900" y="716513"/>
                  <a:pt x="2710413" y="762000"/>
                  <a:pt x="2654303" y="762000"/>
                </a:cubicBezTo>
                <a:lnTo>
                  <a:pt x="25400" y="762000"/>
                </a:lnTo>
                <a:cubicBezTo>
                  <a:pt x="11381" y="762000"/>
                  <a:pt x="0" y="750619"/>
                  <a:pt x="0" y="7366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0700" y="7080250"/>
            <a:ext cx="25400" cy="762000"/>
          </a:xfrm>
          <a:custGeom>
            <a:avLst/>
            <a:gdLst/>
            <a:ahLst/>
            <a:cxnLst/>
            <a:rect l="l" t="t" r="r" b="b"/>
            <a:pathLst>
              <a:path w="25400" h="762000">
                <a:moveTo>
                  <a:pt x="2540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25400" y="762000"/>
                </a:lnTo>
                <a:cubicBezTo>
                  <a:pt x="11381" y="762000"/>
                  <a:pt x="0" y="750619"/>
                  <a:pt x="0" y="7366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2" name="Shape 9"/>
          <p:cNvSpPr/>
          <p:nvPr/>
        </p:nvSpPr>
        <p:spPr>
          <a:xfrm>
            <a:off x="774700" y="73088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Text 10"/>
          <p:cNvSpPr/>
          <p:nvPr/>
        </p:nvSpPr>
        <p:spPr>
          <a:xfrm>
            <a:off x="1320800" y="728345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概率接龙本质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591917" y="7080250"/>
            <a:ext cx="2755900" cy="762000"/>
          </a:xfrm>
          <a:custGeom>
            <a:avLst/>
            <a:gdLst/>
            <a:ahLst/>
            <a:cxnLst/>
            <a:rect l="l" t="t" r="r" b="b"/>
            <a:pathLst>
              <a:path w="2755900" h="762000">
                <a:moveTo>
                  <a:pt x="25400" y="0"/>
                </a:moveTo>
                <a:lnTo>
                  <a:pt x="2654303" y="0"/>
                </a:lnTo>
                <a:cubicBezTo>
                  <a:pt x="2710413" y="0"/>
                  <a:pt x="2755900" y="45487"/>
                  <a:pt x="2755900" y="101597"/>
                </a:cubicBezTo>
                <a:lnTo>
                  <a:pt x="2755900" y="660403"/>
                </a:lnTo>
                <a:cubicBezTo>
                  <a:pt x="2755900" y="716513"/>
                  <a:pt x="2710413" y="762000"/>
                  <a:pt x="2654303" y="762000"/>
                </a:cubicBezTo>
                <a:lnTo>
                  <a:pt x="25400" y="762000"/>
                </a:lnTo>
                <a:cubicBezTo>
                  <a:pt x="11381" y="762000"/>
                  <a:pt x="0" y="750619"/>
                  <a:pt x="0" y="7366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591917" y="7080250"/>
            <a:ext cx="25400" cy="762000"/>
          </a:xfrm>
          <a:custGeom>
            <a:avLst/>
            <a:gdLst/>
            <a:ahLst/>
            <a:cxnLst/>
            <a:rect l="l" t="t" r="r" b="b"/>
            <a:pathLst>
              <a:path w="25400" h="762000">
                <a:moveTo>
                  <a:pt x="2540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25400" y="762000"/>
                </a:lnTo>
                <a:cubicBezTo>
                  <a:pt x="11381" y="762000"/>
                  <a:pt x="0" y="750619"/>
                  <a:pt x="0" y="7366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6" name="Shape 13"/>
          <p:cNvSpPr/>
          <p:nvPr/>
        </p:nvSpPr>
        <p:spPr>
          <a:xfrm>
            <a:off x="3845917" y="73088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8410" y="3096"/>
                </a:moveTo>
                <a:cubicBezTo>
                  <a:pt x="147280" y="-1012"/>
                  <a:pt x="157520" y="-1012"/>
                  <a:pt x="166390" y="3096"/>
                </a:cubicBezTo>
                <a:lnTo>
                  <a:pt x="296525" y="63222"/>
                </a:lnTo>
                <a:cubicBezTo>
                  <a:pt x="301585" y="65544"/>
                  <a:pt x="304800" y="70604"/>
                  <a:pt x="304800" y="76200"/>
                </a:cubicBezTo>
                <a:cubicBezTo>
                  <a:pt x="304800" y="81796"/>
                  <a:pt x="301585" y="86856"/>
                  <a:pt x="296525" y="89178"/>
                </a:cubicBezTo>
                <a:lnTo>
                  <a:pt x="166390" y="149304"/>
                </a:lnTo>
                <a:cubicBezTo>
                  <a:pt x="157520" y="153412"/>
                  <a:pt x="147280" y="153412"/>
                  <a:pt x="138410" y="149304"/>
                </a:cubicBezTo>
                <a:lnTo>
                  <a:pt x="8275" y="89178"/>
                </a:lnTo>
                <a:cubicBezTo>
                  <a:pt x="3215" y="86797"/>
                  <a:pt x="0" y="81736"/>
                  <a:pt x="0" y="76200"/>
                </a:cubicBezTo>
                <a:cubicBezTo>
                  <a:pt x="0" y="70664"/>
                  <a:pt x="3215" y="65544"/>
                  <a:pt x="8275" y="63222"/>
                </a:cubicBezTo>
                <a:lnTo>
                  <a:pt x="138410" y="3096"/>
                </a:lnTo>
                <a:close/>
                <a:moveTo>
                  <a:pt x="28635" y="130016"/>
                </a:moveTo>
                <a:lnTo>
                  <a:pt x="126444" y="175200"/>
                </a:lnTo>
                <a:cubicBezTo>
                  <a:pt x="142935" y="182820"/>
                  <a:pt x="161925" y="182820"/>
                  <a:pt x="178415" y="175200"/>
                </a:cubicBezTo>
                <a:lnTo>
                  <a:pt x="276225" y="130016"/>
                </a:lnTo>
                <a:lnTo>
                  <a:pt x="296525" y="139422"/>
                </a:lnTo>
                <a:cubicBezTo>
                  <a:pt x="301585" y="141744"/>
                  <a:pt x="304800" y="146804"/>
                  <a:pt x="304800" y="152400"/>
                </a:cubicBezTo>
                <a:cubicBezTo>
                  <a:pt x="304800" y="157996"/>
                  <a:pt x="301585" y="163056"/>
                  <a:pt x="296525" y="165378"/>
                </a:cubicBezTo>
                <a:lnTo>
                  <a:pt x="166390" y="225504"/>
                </a:lnTo>
                <a:cubicBezTo>
                  <a:pt x="157520" y="229612"/>
                  <a:pt x="147280" y="229612"/>
                  <a:pt x="138410" y="225504"/>
                </a:cubicBezTo>
                <a:lnTo>
                  <a:pt x="8275" y="165378"/>
                </a:lnTo>
                <a:cubicBezTo>
                  <a:pt x="3215" y="162997"/>
                  <a:pt x="0" y="157936"/>
                  <a:pt x="0" y="152400"/>
                </a:cubicBezTo>
                <a:cubicBezTo>
                  <a:pt x="0" y="146864"/>
                  <a:pt x="3215" y="141744"/>
                  <a:pt x="8275" y="139422"/>
                </a:cubicBezTo>
                <a:lnTo>
                  <a:pt x="28575" y="130016"/>
                </a:lnTo>
                <a:close/>
                <a:moveTo>
                  <a:pt x="8275" y="215622"/>
                </a:moveTo>
                <a:lnTo>
                  <a:pt x="28575" y="206216"/>
                </a:lnTo>
                <a:lnTo>
                  <a:pt x="126385" y="251400"/>
                </a:lnTo>
                <a:cubicBezTo>
                  <a:pt x="142875" y="259020"/>
                  <a:pt x="161865" y="259020"/>
                  <a:pt x="178356" y="251400"/>
                </a:cubicBezTo>
                <a:lnTo>
                  <a:pt x="276165" y="206216"/>
                </a:lnTo>
                <a:lnTo>
                  <a:pt x="296466" y="215622"/>
                </a:lnTo>
                <a:cubicBezTo>
                  <a:pt x="301526" y="217944"/>
                  <a:pt x="304740" y="223004"/>
                  <a:pt x="304740" y="228600"/>
                </a:cubicBezTo>
                <a:cubicBezTo>
                  <a:pt x="304740" y="234196"/>
                  <a:pt x="301526" y="239256"/>
                  <a:pt x="296466" y="241578"/>
                </a:cubicBezTo>
                <a:lnTo>
                  <a:pt x="166330" y="301704"/>
                </a:lnTo>
                <a:cubicBezTo>
                  <a:pt x="157460" y="305812"/>
                  <a:pt x="147221" y="305812"/>
                  <a:pt x="138351" y="301704"/>
                </a:cubicBezTo>
                <a:lnTo>
                  <a:pt x="8275" y="241578"/>
                </a:lnTo>
                <a:cubicBezTo>
                  <a:pt x="3215" y="239197"/>
                  <a:pt x="0" y="234136"/>
                  <a:pt x="0" y="228600"/>
                </a:cubicBezTo>
                <a:cubicBezTo>
                  <a:pt x="0" y="223064"/>
                  <a:pt x="3215" y="217944"/>
                  <a:pt x="8275" y="215622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7" name="Text 14"/>
          <p:cNvSpPr/>
          <p:nvPr/>
        </p:nvSpPr>
        <p:spPr>
          <a:xfrm>
            <a:off x="4392017" y="7283450"/>
            <a:ext cx="186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Transformer架构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416" y="477416"/>
            <a:ext cx="15384717" cy="238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6" b="1" spc="263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Essence of Large Models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77416" y="811606"/>
            <a:ext cx="15516006" cy="477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83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什么是"大模型"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7416" y="1432247"/>
            <a:ext cx="763865" cy="47742"/>
          </a:xfrm>
          <a:custGeom>
            <a:avLst/>
            <a:gdLst/>
            <a:ahLst/>
            <a:cxnLst/>
            <a:rect l="l" t="t" r="r" b="b"/>
            <a:pathLst>
              <a:path w="763865" h="47742">
                <a:moveTo>
                  <a:pt x="0" y="0"/>
                </a:moveTo>
                <a:lnTo>
                  <a:pt x="763865" y="0"/>
                </a:lnTo>
                <a:lnTo>
                  <a:pt x="763865" y="47742"/>
                </a:lnTo>
                <a:lnTo>
                  <a:pt x="0" y="47742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Shape 3"/>
          <p:cNvSpPr/>
          <p:nvPr/>
        </p:nvSpPr>
        <p:spPr>
          <a:xfrm>
            <a:off x="501286" y="1861921"/>
            <a:ext cx="9035090" cy="2267724"/>
          </a:xfrm>
          <a:custGeom>
            <a:avLst/>
            <a:gdLst/>
            <a:ahLst/>
            <a:cxnLst/>
            <a:rect l="l" t="t" r="r" b="b"/>
            <a:pathLst>
              <a:path w="9035090" h="2267724">
                <a:moveTo>
                  <a:pt x="47742" y="0"/>
                </a:moveTo>
                <a:lnTo>
                  <a:pt x="8891860" y="0"/>
                </a:lnTo>
                <a:cubicBezTo>
                  <a:pt x="8970964" y="0"/>
                  <a:pt x="9035090" y="64126"/>
                  <a:pt x="9035090" y="143229"/>
                </a:cubicBezTo>
                <a:lnTo>
                  <a:pt x="9035090" y="2124494"/>
                </a:lnTo>
                <a:cubicBezTo>
                  <a:pt x="9035090" y="2203598"/>
                  <a:pt x="8970964" y="2267724"/>
                  <a:pt x="8891860" y="2267724"/>
                </a:cubicBezTo>
                <a:lnTo>
                  <a:pt x="47742" y="2267724"/>
                </a:lnTo>
                <a:cubicBezTo>
                  <a:pt x="21375" y="2267724"/>
                  <a:pt x="0" y="2246349"/>
                  <a:pt x="0" y="2219982"/>
                </a:cubicBezTo>
                <a:lnTo>
                  <a:pt x="0" y="47742"/>
                </a:lnTo>
                <a:cubicBezTo>
                  <a:pt x="0" y="21392"/>
                  <a:pt x="21392" y="0"/>
                  <a:pt x="47742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6" name="Shape 4"/>
          <p:cNvSpPr/>
          <p:nvPr/>
        </p:nvSpPr>
        <p:spPr>
          <a:xfrm>
            <a:off x="501286" y="1861921"/>
            <a:ext cx="47742" cy="2267724"/>
          </a:xfrm>
          <a:custGeom>
            <a:avLst/>
            <a:gdLst/>
            <a:ahLst/>
            <a:cxnLst/>
            <a:rect l="l" t="t" r="r" b="b"/>
            <a:pathLst>
              <a:path w="47742" h="2267724">
                <a:moveTo>
                  <a:pt x="47742" y="0"/>
                </a:moveTo>
                <a:lnTo>
                  <a:pt x="47742" y="0"/>
                </a:lnTo>
                <a:lnTo>
                  <a:pt x="47742" y="2267724"/>
                </a:lnTo>
                <a:lnTo>
                  <a:pt x="47742" y="2267724"/>
                </a:lnTo>
                <a:cubicBezTo>
                  <a:pt x="21375" y="2267724"/>
                  <a:pt x="0" y="2246349"/>
                  <a:pt x="0" y="2219982"/>
                </a:cubicBezTo>
                <a:lnTo>
                  <a:pt x="0" y="47742"/>
                </a:lnTo>
                <a:cubicBezTo>
                  <a:pt x="0" y="21392"/>
                  <a:pt x="21392" y="0"/>
                  <a:pt x="47742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7" name="Shape 5"/>
          <p:cNvSpPr/>
          <p:nvPr/>
        </p:nvSpPr>
        <p:spPr>
          <a:xfrm>
            <a:off x="811606" y="2148370"/>
            <a:ext cx="572899" cy="572899"/>
          </a:xfrm>
          <a:custGeom>
            <a:avLst/>
            <a:gdLst/>
            <a:ahLst/>
            <a:cxnLst/>
            <a:rect l="l" t="t" r="r" b="b"/>
            <a:pathLst>
              <a:path w="572899" h="572899">
                <a:moveTo>
                  <a:pt x="95485" y="0"/>
                </a:moveTo>
                <a:lnTo>
                  <a:pt x="477414" y="0"/>
                </a:lnTo>
                <a:cubicBezTo>
                  <a:pt x="530149" y="0"/>
                  <a:pt x="572899" y="42750"/>
                  <a:pt x="572899" y="95485"/>
                </a:cubicBezTo>
                <a:lnTo>
                  <a:pt x="572899" y="477414"/>
                </a:lnTo>
                <a:cubicBezTo>
                  <a:pt x="572899" y="530149"/>
                  <a:pt x="530149" y="572899"/>
                  <a:pt x="477414" y="572899"/>
                </a:cubicBezTo>
                <a:lnTo>
                  <a:pt x="95485" y="572899"/>
                </a:lnTo>
                <a:cubicBezTo>
                  <a:pt x="42750" y="572899"/>
                  <a:pt x="0" y="530149"/>
                  <a:pt x="0" y="477414"/>
                </a:cubicBezTo>
                <a:lnTo>
                  <a:pt x="0" y="95485"/>
                </a:lnTo>
                <a:cubicBezTo>
                  <a:pt x="0" y="42750"/>
                  <a:pt x="42750" y="0"/>
                  <a:pt x="95485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978702" y="2315465"/>
            <a:ext cx="238708" cy="238708"/>
          </a:xfrm>
          <a:custGeom>
            <a:avLst/>
            <a:gdLst/>
            <a:ahLst/>
            <a:cxnLst/>
            <a:rect l="l" t="t" r="r" b="b"/>
            <a:pathLst>
              <a:path w="238708" h="238708">
                <a:moveTo>
                  <a:pt x="104435" y="0"/>
                </a:moveTo>
                <a:cubicBezTo>
                  <a:pt x="120892" y="0"/>
                  <a:pt x="134273" y="10024"/>
                  <a:pt x="134273" y="22379"/>
                </a:cubicBezTo>
                <a:cubicBezTo>
                  <a:pt x="134273" y="27228"/>
                  <a:pt x="132222" y="31703"/>
                  <a:pt x="128678" y="35387"/>
                </a:cubicBezTo>
                <a:cubicBezTo>
                  <a:pt x="125601" y="38604"/>
                  <a:pt x="123084" y="42520"/>
                  <a:pt x="123084" y="46996"/>
                </a:cubicBezTo>
                <a:cubicBezTo>
                  <a:pt x="123084" y="53989"/>
                  <a:pt x="128772" y="59677"/>
                  <a:pt x="135765" y="59677"/>
                </a:cubicBezTo>
                <a:lnTo>
                  <a:pt x="156652" y="59677"/>
                </a:lnTo>
                <a:cubicBezTo>
                  <a:pt x="169007" y="59677"/>
                  <a:pt x="179031" y="69701"/>
                  <a:pt x="179031" y="82056"/>
                </a:cubicBezTo>
                <a:lnTo>
                  <a:pt x="179031" y="102943"/>
                </a:lnTo>
                <a:cubicBezTo>
                  <a:pt x="179031" y="109936"/>
                  <a:pt x="184719" y="115624"/>
                  <a:pt x="191712" y="115624"/>
                </a:cubicBezTo>
                <a:cubicBezTo>
                  <a:pt x="196141" y="115624"/>
                  <a:pt x="200104" y="113106"/>
                  <a:pt x="203321" y="110029"/>
                </a:cubicBezTo>
                <a:cubicBezTo>
                  <a:pt x="207004" y="106533"/>
                  <a:pt x="211480" y="104435"/>
                  <a:pt x="216329" y="104435"/>
                </a:cubicBezTo>
                <a:cubicBezTo>
                  <a:pt x="228684" y="104435"/>
                  <a:pt x="238708" y="117815"/>
                  <a:pt x="238708" y="134273"/>
                </a:cubicBezTo>
                <a:cubicBezTo>
                  <a:pt x="238708" y="150731"/>
                  <a:pt x="228684" y="164112"/>
                  <a:pt x="216329" y="164112"/>
                </a:cubicBezTo>
                <a:cubicBezTo>
                  <a:pt x="211480" y="164112"/>
                  <a:pt x="206958" y="162060"/>
                  <a:pt x="203321" y="158517"/>
                </a:cubicBezTo>
                <a:cubicBezTo>
                  <a:pt x="200104" y="155440"/>
                  <a:pt x="196188" y="152922"/>
                  <a:pt x="191712" y="152922"/>
                </a:cubicBezTo>
                <a:cubicBezTo>
                  <a:pt x="184719" y="152922"/>
                  <a:pt x="179031" y="158610"/>
                  <a:pt x="179031" y="165604"/>
                </a:cubicBezTo>
                <a:lnTo>
                  <a:pt x="179031" y="216329"/>
                </a:lnTo>
                <a:cubicBezTo>
                  <a:pt x="179031" y="228684"/>
                  <a:pt x="169007" y="238708"/>
                  <a:pt x="156652" y="238708"/>
                </a:cubicBezTo>
                <a:lnTo>
                  <a:pt x="130170" y="238708"/>
                </a:lnTo>
                <a:cubicBezTo>
                  <a:pt x="124203" y="238708"/>
                  <a:pt x="119354" y="233859"/>
                  <a:pt x="119354" y="227891"/>
                </a:cubicBezTo>
                <a:cubicBezTo>
                  <a:pt x="119354" y="223602"/>
                  <a:pt x="122058" y="219826"/>
                  <a:pt x="125508" y="217261"/>
                </a:cubicBezTo>
                <a:cubicBezTo>
                  <a:pt x="130916" y="213205"/>
                  <a:pt x="134273" y="207610"/>
                  <a:pt x="134273" y="201410"/>
                </a:cubicBezTo>
                <a:cubicBezTo>
                  <a:pt x="134273" y="189055"/>
                  <a:pt x="120892" y="179031"/>
                  <a:pt x="104435" y="179031"/>
                </a:cubicBezTo>
                <a:cubicBezTo>
                  <a:pt x="87977" y="179031"/>
                  <a:pt x="74596" y="189055"/>
                  <a:pt x="74596" y="201410"/>
                </a:cubicBezTo>
                <a:cubicBezTo>
                  <a:pt x="74596" y="207610"/>
                  <a:pt x="77953" y="213205"/>
                  <a:pt x="83361" y="217261"/>
                </a:cubicBezTo>
                <a:cubicBezTo>
                  <a:pt x="86811" y="219826"/>
                  <a:pt x="89515" y="223555"/>
                  <a:pt x="89515" y="227891"/>
                </a:cubicBezTo>
                <a:cubicBezTo>
                  <a:pt x="89515" y="233859"/>
                  <a:pt x="84667" y="238708"/>
                  <a:pt x="78699" y="238708"/>
                </a:cubicBezTo>
                <a:lnTo>
                  <a:pt x="22379" y="238708"/>
                </a:lnTo>
                <a:cubicBezTo>
                  <a:pt x="10024" y="238708"/>
                  <a:pt x="0" y="228684"/>
                  <a:pt x="0" y="216329"/>
                </a:cubicBezTo>
                <a:lnTo>
                  <a:pt x="0" y="160009"/>
                </a:lnTo>
                <a:cubicBezTo>
                  <a:pt x="0" y="154041"/>
                  <a:pt x="4849" y="149192"/>
                  <a:pt x="10816" y="149192"/>
                </a:cubicBezTo>
                <a:cubicBezTo>
                  <a:pt x="15106" y="149192"/>
                  <a:pt x="18882" y="151896"/>
                  <a:pt x="21446" y="155347"/>
                </a:cubicBezTo>
                <a:cubicBezTo>
                  <a:pt x="25503" y="160755"/>
                  <a:pt x="31097" y="164112"/>
                  <a:pt x="37298" y="164112"/>
                </a:cubicBezTo>
                <a:cubicBezTo>
                  <a:pt x="49653" y="164112"/>
                  <a:pt x="59677" y="150731"/>
                  <a:pt x="59677" y="134273"/>
                </a:cubicBezTo>
                <a:cubicBezTo>
                  <a:pt x="59677" y="117815"/>
                  <a:pt x="49653" y="104435"/>
                  <a:pt x="37298" y="104435"/>
                </a:cubicBezTo>
                <a:cubicBezTo>
                  <a:pt x="31097" y="104435"/>
                  <a:pt x="25503" y="107791"/>
                  <a:pt x="21446" y="113200"/>
                </a:cubicBezTo>
                <a:cubicBezTo>
                  <a:pt x="18882" y="116650"/>
                  <a:pt x="15152" y="119354"/>
                  <a:pt x="10816" y="119354"/>
                </a:cubicBezTo>
                <a:cubicBezTo>
                  <a:pt x="4849" y="119354"/>
                  <a:pt x="0" y="114505"/>
                  <a:pt x="0" y="108537"/>
                </a:cubicBezTo>
                <a:lnTo>
                  <a:pt x="0" y="82056"/>
                </a:lnTo>
                <a:cubicBezTo>
                  <a:pt x="0" y="69701"/>
                  <a:pt x="10024" y="59677"/>
                  <a:pt x="22379" y="59677"/>
                </a:cubicBezTo>
                <a:lnTo>
                  <a:pt x="73104" y="59677"/>
                </a:lnTo>
                <a:cubicBezTo>
                  <a:pt x="80098" y="59677"/>
                  <a:pt x="85786" y="53989"/>
                  <a:pt x="85786" y="46996"/>
                </a:cubicBezTo>
                <a:cubicBezTo>
                  <a:pt x="85786" y="42566"/>
                  <a:pt x="83268" y="38604"/>
                  <a:pt x="80191" y="35387"/>
                </a:cubicBezTo>
                <a:cubicBezTo>
                  <a:pt x="76694" y="31703"/>
                  <a:pt x="74596" y="27228"/>
                  <a:pt x="74596" y="22379"/>
                </a:cubicBezTo>
                <a:cubicBezTo>
                  <a:pt x="74596" y="10024"/>
                  <a:pt x="87977" y="0"/>
                  <a:pt x="104435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7"/>
          <p:cNvSpPr/>
          <p:nvPr/>
        </p:nvSpPr>
        <p:spPr>
          <a:xfrm>
            <a:off x="1575471" y="2148370"/>
            <a:ext cx="3485134" cy="3819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6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基于概率的"文字接龙"机器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1606" y="2912235"/>
            <a:ext cx="8533803" cy="930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大模型的核心机制是</a:t>
            </a:r>
            <a:pPr>
              <a:lnSpc>
                <a:spcPct val="140000"/>
              </a:lnSpc>
            </a:pPr>
            <a:r>
              <a:rPr lang="en-US" sz="150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给定前文，预测下一个token</a:t>
            </a:r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。与规则-based系统不同，它不依赖固定模板，而是通过学习海量文本中的统计规律，动态计算概率分布，选择最可能的输出。这种机制使其能够生成流畅、连贯且富有创造性的文本。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1286" y="4368352"/>
            <a:ext cx="9035090" cy="2267724"/>
          </a:xfrm>
          <a:custGeom>
            <a:avLst/>
            <a:gdLst/>
            <a:ahLst/>
            <a:cxnLst/>
            <a:rect l="l" t="t" r="r" b="b"/>
            <a:pathLst>
              <a:path w="9035090" h="2267724">
                <a:moveTo>
                  <a:pt x="47742" y="0"/>
                </a:moveTo>
                <a:lnTo>
                  <a:pt x="8891860" y="0"/>
                </a:lnTo>
                <a:cubicBezTo>
                  <a:pt x="8970964" y="0"/>
                  <a:pt x="9035090" y="64126"/>
                  <a:pt x="9035090" y="143229"/>
                </a:cubicBezTo>
                <a:lnTo>
                  <a:pt x="9035090" y="2124494"/>
                </a:lnTo>
                <a:cubicBezTo>
                  <a:pt x="9035090" y="2203598"/>
                  <a:pt x="8970964" y="2267724"/>
                  <a:pt x="8891860" y="2267724"/>
                </a:cubicBezTo>
                <a:lnTo>
                  <a:pt x="47742" y="2267724"/>
                </a:lnTo>
                <a:cubicBezTo>
                  <a:pt x="21375" y="2267724"/>
                  <a:pt x="0" y="2246349"/>
                  <a:pt x="0" y="2219982"/>
                </a:cubicBezTo>
                <a:lnTo>
                  <a:pt x="0" y="47742"/>
                </a:lnTo>
                <a:cubicBezTo>
                  <a:pt x="0" y="21392"/>
                  <a:pt x="21392" y="0"/>
                  <a:pt x="47742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12" name="Shape 10"/>
          <p:cNvSpPr/>
          <p:nvPr/>
        </p:nvSpPr>
        <p:spPr>
          <a:xfrm>
            <a:off x="501286" y="4368352"/>
            <a:ext cx="47742" cy="2267724"/>
          </a:xfrm>
          <a:custGeom>
            <a:avLst/>
            <a:gdLst/>
            <a:ahLst/>
            <a:cxnLst/>
            <a:rect l="l" t="t" r="r" b="b"/>
            <a:pathLst>
              <a:path w="47742" h="2267724">
                <a:moveTo>
                  <a:pt x="47742" y="0"/>
                </a:moveTo>
                <a:lnTo>
                  <a:pt x="47742" y="0"/>
                </a:lnTo>
                <a:lnTo>
                  <a:pt x="47742" y="2267724"/>
                </a:lnTo>
                <a:lnTo>
                  <a:pt x="47742" y="2267724"/>
                </a:lnTo>
                <a:cubicBezTo>
                  <a:pt x="21375" y="2267724"/>
                  <a:pt x="0" y="2246349"/>
                  <a:pt x="0" y="2219982"/>
                </a:cubicBezTo>
                <a:lnTo>
                  <a:pt x="0" y="47742"/>
                </a:lnTo>
                <a:cubicBezTo>
                  <a:pt x="0" y="21392"/>
                  <a:pt x="21392" y="0"/>
                  <a:pt x="47742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Shape 11"/>
          <p:cNvSpPr/>
          <p:nvPr/>
        </p:nvSpPr>
        <p:spPr>
          <a:xfrm>
            <a:off x="811606" y="4654802"/>
            <a:ext cx="572899" cy="572899"/>
          </a:xfrm>
          <a:custGeom>
            <a:avLst/>
            <a:gdLst/>
            <a:ahLst/>
            <a:cxnLst/>
            <a:rect l="l" t="t" r="r" b="b"/>
            <a:pathLst>
              <a:path w="572899" h="572899">
                <a:moveTo>
                  <a:pt x="95485" y="0"/>
                </a:moveTo>
                <a:lnTo>
                  <a:pt x="477414" y="0"/>
                </a:lnTo>
                <a:cubicBezTo>
                  <a:pt x="530149" y="0"/>
                  <a:pt x="572899" y="42750"/>
                  <a:pt x="572899" y="95485"/>
                </a:cubicBezTo>
                <a:lnTo>
                  <a:pt x="572899" y="477414"/>
                </a:lnTo>
                <a:cubicBezTo>
                  <a:pt x="572899" y="530149"/>
                  <a:pt x="530149" y="572899"/>
                  <a:pt x="477414" y="572899"/>
                </a:cubicBezTo>
                <a:lnTo>
                  <a:pt x="95485" y="572899"/>
                </a:lnTo>
                <a:cubicBezTo>
                  <a:pt x="42750" y="572899"/>
                  <a:pt x="0" y="530149"/>
                  <a:pt x="0" y="477414"/>
                </a:cubicBezTo>
                <a:lnTo>
                  <a:pt x="0" y="95485"/>
                </a:lnTo>
                <a:cubicBezTo>
                  <a:pt x="0" y="42750"/>
                  <a:pt x="42750" y="0"/>
                  <a:pt x="95485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993621" y="4821897"/>
            <a:ext cx="208869" cy="238708"/>
          </a:xfrm>
          <a:custGeom>
            <a:avLst/>
            <a:gdLst/>
            <a:ahLst/>
            <a:cxnLst/>
            <a:rect l="l" t="t" r="r" b="b"/>
            <a:pathLst>
              <a:path w="208869" h="238708">
                <a:moveTo>
                  <a:pt x="208869" y="95949"/>
                </a:moveTo>
                <a:cubicBezTo>
                  <a:pt x="201969" y="100518"/>
                  <a:pt x="194043" y="104202"/>
                  <a:pt x="185791" y="107139"/>
                </a:cubicBezTo>
                <a:cubicBezTo>
                  <a:pt x="163878" y="114971"/>
                  <a:pt x="135112" y="119354"/>
                  <a:pt x="104435" y="119354"/>
                </a:cubicBezTo>
                <a:cubicBezTo>
                  <a:pt x="73757" y="119354"/>
                  <a:pt x="44944" y="114925"/>
                  <a:pt x="23078" y="107139"/>
                </a:cubicBezTo>
                <a:cubicBezTo>
                  <a:pt x="14873" y="104202"/>
                  <a:pt x="6900" y="100518"/>
                  <a:pt x="0" y="95949"/>
                </a:cubicBezTo>
                <a:lnTo>
                  <a:pt x="0" y="134273"/>
                </a:lnTo>
                <a:cubicBezTo>
                  <a:pt x="0" y="154880"/>
                  <a:pt x="46762" y="171571"/>
                  <a:pt x="104435" y="171571"/>
                </a:cubicBezTo>
                <a:cubicBezTo>
                  <a:pt x="162107" y="171571"/>
                  <a:pt x="208869" y="154880"/>
                  <a:pt x="208869" y="134273"/>
                </a:cubicBezTo>
                <a:lnTo>
                  <a:pt x="208869" y="95949"/>
                </a:lnTo>
                <a:close/>
                <a:moveTo>
                  <a:pt x="208869" y="59677"/>
                </a:moveTo>
                <a:lnTo>
                  <a:pt x="208869" y="37298"/>
                </a:lnTo>
                <a:cubicBezTo>
                  <a:pt x="208869" y="16691"/>
                  <a:pt x="162107" y="0"/>
                  <a:pt x="104435" y="0"/>
                </a:cubicBezTo>
                <a:cubicBezTo>
                  <a:pt x="46762" y="0"/>
                  <a:pt x="0" y="16691"/>
                  <a:pt x="0" y="37298"/>
                </a:cubicBezTo>
                <a:lnTo>
                  <a:pt x="0" y="59677"/>
                </a:lnTo>
                <a:cubicBezTo>
                  <a:pt x="0" y="80284"/>
                  <a:pt x="46762" y="96975"/>
                  <a:pt x="104435" y="96975"/>
                </a:cubicBezTo>
                <a:cubicBezTo>
                  <a:pt x="162107" y="96975"/>
                  <a:pt x="208869" y="80284"/>
                  <a:pt x="208869" y="59677"/>
                </a:cubicBezTo>
                <a:close/>
                <a:moveTo>
                  <a:pt x="185791" y="181735"/>
                </a:moveTo>
                <a:cubicBezTo>
                  <a:pt x="163925" y="189521"/>
                  <a:pt x="135159" y="193950"/>
                  <a:pt x="104435" y="193950"/>
                </a:cubicBezTo>
                <a:cubicBezTo>
                  <a:pt x="73710" y="193950"/>
                  <a:pt x="44944" y="189521"/>
                  <a:pt x="23078" y="181735"/>
                </a:cubicBezTo>
                <a:cubicBezTo>
                  <a:pt x="14873" y="178798"/>
                  <a:pt x="6900" y="175115"/>
                  <a:pt x="0" y="170546"/>
                </a:cubicBezTo>
                <a:lnTo>
                  <a:pt x="0" y="201410"/>
                </a:lnTo>
                <a:cubicBezTo>
                  <a:pt x="0" y="222017"/>
                  <a:pt x="46762" y="238708"/>
                  <a:pt x="104435" y="238708"/>
                </a:cubicBezTo>
                <a:cubicBezTo>
                  <a:pt x="162107" y="238708"/>
                  <a:pt x="208869" y="222017"/>
                  <a:pt x="208869" y="201410"/>
                </a:cubicBezTo>
                <a:lnTo>
                  <a:pt x="208869" y="170546"/>
                </a:lnTo>
                <a:cubicBezTo>
                  <a:pt x="201969" y="175115"/>
                  <a:pt x="194043" y="178798"/>
                  <a:pt x="185791" y="181735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5" name="Text 13"/>
          <p:cNvSpPr/>
          <p:nvPr/>
        </p:nvSpPr>
        <p:spPr>
          <a:xfrm>
            <a:off x="1575471" y="4654802"/>
            <a:ext cx="3580617" cy="3819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6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训练语料覆盖互联网级文本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11606" y="5418667"/>
            <a:ext cx="8533803" cy="930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大模型的训练数据涵盖</a:t>
            </a:r>
            <a:pPr>
              <a:lnSpc>
                <a:spcPct val="140000"/>
              </a:lnSpc>
            </a:pPr>
            <a:r>
              <a:rPr lang="en-US" sz="150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数千亿甚至万亿级token</a:t>
            </a:r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，来自网页、书籍、论文、代码等多元来源。这种规模的知识输入使其知识量远超个体人类，能够跨领域回答问题，但也意味着它会继承并可能放大训练数据中的所有偏差与错误。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1286" y="6874784"/>
            <a:ext cx="9035090" cy="2267724"/>
          </a:xfrm>
          <a:custGeom>
            <a:avLst/>
            <a:gdLst/>
            <a:ahLst/>
            <a:cxnLst/>
            <a:rect l="l" t="t" r="r" b="b"/>
            <a:pathLst>
              <a:path w="9035090" h="2267724">
                <a:moveTo>
                  <a:pt x="47742" y="0"/>
                </a:moveTo>
                <a:lnTo>
                  <a:pt x="8891860" y="0"/>
                </a:lnTo>
                <a:cubicBezTo>
                  <a:pt x="8970964" y="0"/>
                  <a:pt x="9035090" y="64126"/>
                  <a:pt x="9035090" y="143229"/>
                </a:cubicBezTo>
                <a:lnTo>
                  <a:pt x="9035090" y="2124494"/>
                </a:lnTo>
                <a:cubicBezTo>
                  <a:pt x="9035090" y="2203598"/>
                  <a:pt x="8970964" y="2267724"/>
                  <a:pt x="8891860" y="2267724"/>
                </a:cubicBezTo>
                <a:lnTo>
                  <a:pt x="47742" y="2267724"/>
                </a:lnTo>
                <a:cubicBezTo>
                  <a:pt x="21375" y="2267724"/>
                  <a:pt x="0" y="2246349"/>
                  <a:pt x="0" y="2219982"/>
                </a:cubicBezTo>
                <a:lnTo>
                  <a:pt x="0" y="47742"/>
                </a:lnTo>
                <a:cubicBezTo>
                  <a:pt x="0" y="21392"/>
                  <a:pt x="21392" y="0"/>
                  <a:pt x="47742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18" name="Shape 16"/>
          <p:cNvSpPr/>
          <p:nvPr/>
        </p:nvSpPr>
        <p:spPr>
          <a:xfrm>
            <a:off x="501286" y="6874784"/>
            <a:ext cx="47742" cy="2267724"/>
          </a:xfrm>
          <a:custGeom>
            <a:avLst/>
            <a:gdLst/>
            <a:ahLst/>
            <a:cxnLst/>
            <a:rect l="l" t="t" r="r" b="b"/>
            <a:pathLst>
              <a:path w="47742" h="2267724">
                <a:moveTo>
                  <a:pt x="47742" y="0"/>
                </a:moveTo>
                <a:lnTo>
                  <a:pt x="47742" y="0"/>
                </a:lnTo>
                <a:lnTo>
                  <a:pt x="47742" y="2267724"/>
                </a:lnTo>
                <a:lnTo>
                  <a:pt x="47742" y="2267724"/>
                </a:lnTo>
                <a:cubicBezTo>
                  <a:pt x="21375" y="2267724"/>
                  <a:pt x="0" y="2246349"/>
                  <a:pt x="0" y="2219982"/>
                </a:cubicBezTo>
                <a:lnTo>
                  <a:pt x="0" y="47742"/>
                </a:lnTo>
                <a:cubicBezTo>
                  <a:pt x="0" y="21392"/>
                  <a:pt x="21392" y="0"/>
                  <a:pt x="47742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9" name="Shape 17"/>
          <p:cNvSpPr/>
          <p:nvPr/>
        </p:nvSpPr>
        <p:spPr>
          <a:xfrm>
            <a:off x="811606" y="7161233"/>
            <a:ext cx="572899" cy="572899"/>
          </a:xfrm>
          <a:custGeom>
            <a:avLst/>
            <a:gdLst/>
            <a:ahLst/>
            <a:cxnLst/>
            <a:rect l="l" t="t" r="r" b="b"/>
            <a:pathLst>
              <a:path w="572899" h="572899">
                <a:moveTo>
                  <a:pt x="95485" y="0"/>
                </a:moveTo>
                <a:lnTo>
                  <a:pt x="477414" y="0"/>
                </a:lnTo>
                <a:cubicBezTo>
                  <a:pt x="530149" y="0"/>
                  <a:pt x="572899" y="42750"/>
                  <a:pt x="572899" y="95485"/>
                </a:cubicBezTo>
                <a:lnTo>
                  <a:pt x="572899" y="477414"/>
                </a:lnTo>
                <a:cubicBezTo>
                  <a:pt x="572899" y="530149"/>
                  <a:pt x="530149" y="572899"/>
                  <a:pt x="477414" y="572899"/>
                </a:cubicBezTo>
                <a:lnTo>
                  <a:pt x="95485" y="572899"/>
                </a:lnTo>
                <a:cubicBezTo>
                  <a:pt x="42750" y="572899"/>
                  <a:pt x="0" y="530149"/>
                  <a:pt x="0" y="477414"/>
                </a:cubicBezTo>
                <a:lnTo>
                  <a:pt x="0" y="95485"/>
                </a:lnTo>
                <a:cubicBezTo>
                  <a:pt x="0" y="42750"/>
                  <a:pt x="42750" y="0"/>
                  <a:pt x="95485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978702" y="7328329"/>
            <a:ext cx="238708" cy="238708"/>
          </a:xfrm>
          <a:custGeom>
            <a:avLst/>
            <a:gdLst/>
            <a:ahLst/>
            <a:cxnLst/>
            <a:rect l="l" t="t" r="r" b="b"/>
            <a:pathLst>
              <a:path w="238708" h="238708">
                <a:moveTo>
                  <a:pt x="185791" y="5688"/>
                </a:moveTo>
                <a:lnTo>
                  <a:pt x="144670" y="46809"/>
                </a:lnTo>
                <a:lnTo>
                  <a:pt x="191899" y="94038"/>
                </a:lnTo>
                <a:lnTo>
                  <a:pt x="233020" y="52917"/>
                </a:lnTo>
                <a:cubicBezTo>
                  <a:pt x="236656" y="49233"/>
                  <a:pt x="238708" y="44291"/>
                  <a:pt x="238708" y="39163"/>
                </a:cubicBezTo>
                <a:cubicBezTo>
                  <a:pt x="238708" y="34035"/>
                  <a:pt x="236656" y="29093"/>
                  <a:pt x="233020" y="25409"/>
                </a:cubicBezTo>
                <a:lnTo>
                  <a:pt x="213298" y="5688"/>
                </a:lnTo>
                <a:cubicBezTo>
                  <a:pt x="209615" y="2051"/>
                  <a:pt x="204673" y="0"/>
                  <a:pt x="199545" y="0"/>
                </a:cubicBezTo>
                <a:cubicBezTo>
                  <a:pt x="194416" y="0"/>
                  <a:pt x="189474" y="2051"/>
                  <a:pt x="185791" y="5688"/>
                </a:cubicBezTo>
                <a:close/>
                <a:moveTo>
                  <a:pt x="128865" y="62614"/>
                </a:moveTo>
                <a:lnTo>
                  <a:pt x="5688" y="185791"/>
                </a:lnTo>
                <a:cubicBezTo>
                  <a:pt x="2051" y="189474"/>
                  <a:pt x="0" y="194416"/>
                  <a:pt x="0" y="199545"/>
                </a:cubicBezTo>
                <a:cubicBezTo>
                  <a:pt x="0" y="204673"/>
                  <a:pt x="2051" y="209615"/>
                  <a:pt x="5688" y="213298"/>
                </a:cubicBezTo>
                <a:lnTo>
                  <a:pt x="25409" y="233020"/>
                </a:lnTo>
                <a:cubicBezTo>
                  <a:pt x="29093" y="236656"/>
                  <a:pt x="34035" y="238708"/>
                  <a:pt x="39163" y="238708"/>
                </a:cubicBezTo>
                <a:cubicBezTo>
                  <a:pt x="44291" y="238708"/>
                  <a:pt x="49233" y="236656"/>
                  <a:pt x="52917" y="233020"/>
                </a:cubicBezTo>
                <a:lnTo>
                  <a:pt x="176094" y="109843"/>
                </a:lnTo>
                <a:lnTo>
                  <a:pt x="128865" y="62614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1" name="Text 19"/>
          <p:cNvSpPr/>
          <p:nvPr/>
        </p:nvSpPr>
        <p:spPr>
          <a:xfrm>
            <a:off x="1575471" y="7161233"/>
            <a:ext cx="4153515" cy="3819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6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概率生成：创造性伴随幻觉风险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11606" y="7925098"/>
            <a:ext cx="8533803" cy="930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</a:t>
            </a:r>
            <a:pPr>
              <a:lnSpc>
                <a:spcPct val="140000"/>
              </a:lnSpc>
            </a:pPr>
            <a:r>
              <a:rPr lang="en-US" sz="150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并非从数据库查库</a:t>
            </a:r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，而是实时生成概率分布并采样。这种生成机制赋予了它创造性写作能力，但也导致"幻觉"问题——即使面对知识盲区，它仍会"编造"看似可信的答案，需要使用者保持批判性思维。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9834201" y="1867888"/>
            <a:ext cx="5931888" cy="2780946"/>
          </a:xfrm>
          <a:custGeom>
            <a:avLst/>
            <a:gdLst/>
            <a:ahLst/>
            <a:cxnLst/>
            <a:rect l="l" t="t" r="r" b="b"/>
            <a:pathLst>
              <a:path w="5931888" h="2780946">
                <a:moveTo>
                  <a:pt x="143219" y="0"/>
                </a:moveTo>
                <a:lnTo>
                  <a:pt x="5788670" y="0"/>
                </a:lnTo>
                <a:cubicBezTo>
                  <a:pt x="5867767" y="0"/>
                  <a:pt x="5931888" y="64121"/>
                  <a:pt x="5931888" y="143219"/>
                </a:cubicBezTo>
                <a:lnTo>
                  <a:pt x="5931888" y="2637727"/>
                </a:lnTo>
                <a:cubicBezTo>
                  <a:pt x="5931888" y="2716824"/>
                  <a:pt x="5867767" y="2780946"/>
                  <a:pt x="5788670" y="2780946"/>
                </a:cubicBezTo>
                <a:lnTo>
                  <a:pt x="143219" y="2780946"/>
                </a:lnTo>
                <a:cubicBezTo>
                  <a:pt x="64121" y="2780946"/>
                  <a:pt x="0" y="2716824"/>
                  <a:pt x="0" y="2637727"/>
                </a:cubicBezTo>
                <a:lnTo>
                  <a:pt x="0" y="143219"/>
                </a:lnTo>
                <a:cubicBezTo>
                  <a:pt x="0" y="64174"/>
                  <a:pt x="64174" y="0"/>
                  <a:pt x="143219" y="0"/>
                </a:cubicBezTo>
                <a:close/>
              </a:path>
            </a:pathLst>
          </a:custGeom>
          <a:solidFill>
            <a:srgbClr val="00A67E">
              <a:alpha val="10196"/>
            </a:srgbClr>
          </a:solidFill>
          <a:ln w="12700">
            <a:solidFill>
              <a:srgbClr val="00A67E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10186295" y="2208047"/>
            <a:ext cx="179031" cy="238708"/>
          </a:xfrm>
          <a:custGeom>
            <a:avLst/>
            <a:gdLst/>
            <a:ahLst/>
            <a:cxnLst/>
            <a:rect l="l" t="t" r="r" b="b"/>
            <a:pathLst>
              <a:path w="179031" h="238708">
                <a:moveTo>
                  <a:pt x="136558" y="179031"/>
                </a:moveTo>
                <a:cubicBezTo>
                  <a:pt x="139961" y="168634"/>
                  <a:pt x="146768" y="159216"/>
                  <a:pt x="154461" y="151104"/>
                </a:cubicBezTo>
                <a:cubicBezTo>
                  <a:pt x="169706" y="135066"/>
                  <a:pt x="179031" y="113386"/>
                  <a:pt x="179031" y="89515"/>
                </a:cubicBezTo>
                <a:cubicBezTo>
                  <a:pt x="179031" y="40095"/>
                  <a:pt x="138935" y="0"/>
                  <a:pt x="89515" y="0"/>
                </a:cubicBezTo>
                <a:cubicBezTo>
                  <a:pt x="40095" y="0"/>
                  <a:pt x="0" y="40095"/>
                  <a:pt x="0" y="89515"/>
                </a:cubicBezTo>
                <a:cubicBezTo>
                  <a:pt x="0" y="113386"/>
                  <a:pt x="9325" y="135066"/>
                  <a:pt x="24570" y="151104"/>
                </a:cubicBezTo>
                <a:cubicBezTo>
                  <a:pt x="32263" y="159216"/>
                  <a:pt x="39116" y="168634"/>
                  <a:pt x="42473" y="179031"/>
                </a:cubicBezTo>
                <a:lnTo>
                  <a:pt x="136511" y="179031"/>
                </a:lnTo>
                <a:close/>
                <a:moveTo>
                  <a:pt x="134273" y="201410"/>
                </a:moveTo>
                <a:lnTo>
                  <a:pt x="44758" y="201410"/>
                </a:lnTo>
                <a:lnTo>
                  <a:pt x="44758" y="208869"/>
                </a:lnTo>
                <a:cubicBezTo>
                  <a:pt x="44758" y="229477"/>
                  <a:pt x="61449" y="246167"/>
                  <a:pt x="82056" y="246167"/>
                </a:cubicBezTo>
                <a:lnTo>
                  <a:pt x="96975" y="246167"/>
                </a:lnTo>
                <a:cubicBezTo>
                  <a:pt x="117582" y="246167"/>
                  <a:pt x="134273" y="229477"/>
                  <a:pt x="134273" y="208869"/>
                </a:cubicBezTo>
                <a:lnTo>
                  <a:pt x="134273" y="201410"/>
                </a:lnTo>
                <a:close/>
                <a:moveTo>
                  <a:pt x="85786" y="52217"/>
                </a:moveTo>
                <a:cubicBezTo>
                  <a:pt x="67230" y="52217"/>
                  <a:pt x="52217" y="67230"/>
                  <a:pt x="52217" y="85786"/>
                </a:cubicBezTo>
                <a:cubicBezTo>
                  <a:pt x="52217" y="91986"/>
                  <a:pt x="47229" y="96975"/>
                  <a:pt x="41028" y="96975"/>
                </a:cubicBezTo>
                <a:cubicBezTo>
                  <a:pt x="34827" y="96975"/>
                  <a:pt x="29838" y="91986"/>
                  <a:pt x="29838" y="85786"/>
                </a:cubicBezTo>
                <a:cubicBezTo>
                  <a:pt x="29838" y="54875"/>
                  <a:pt x="54875" y="29838"/>
                  <a:pt x="85786" y="29838"/>
                </a:cubicBezTo>
                <a:cubicBezTo>
                  <a:pt x="91986" y="29838"/>
                  <a:pt x="96975" y="34827"/>
                  <a:pt x="96975" y="41028"/>
                </a:cubicBezTo>
                <a:cubicBezTo>
                  <a:pt x="96975" y="47229"/>
                  <a:pt x="91986" y="52217"/>
                  <a:pt x="85786" y="52217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5" name="Text 23"/>
          <p:cNvSpPr/>
          <p:nvPr/>
        </p:nvSpPr>
        <p:spPr>
          <a:xfrm>
            <a:off x="10425003" y="2160305"/>
            <a:ext cx="5168023" cy="334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核心洞察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126618" y="2828687"/>
            <a:ext cx="95483" cy="95483"/>
          </a:xfrm>
          <a:custGeom>
            <a:avLst/>
            <a:gdLst/>
            <a:ahLst/>
            <a:cxnLst/>
            <a:rect l="l" t="t" r="r" b="b"/>
            <a:pathLst>
              <a:path w="95483" h="95483">
                <a:moveTo>
                  <a:pt x="47742" y="0"/>
                </a:moveTo>
                <a:lnTo>
                  <a:pt x="47742" y="0"/>
                </a:lnTo>
                <a:cubicBezTo>
                  <a:pt x="74091" y="0"/>
                  <a:pt x="95483" y="21392"/>
                  <a:pt x="95483" y="47742"/>
                </a:cubicBezTo>
                <a:lnTo>
                  <a:pt x="95483" y="47742"/>
                </a:lnTo>
                <a:cubicBezTo>
                  <a:pt x="95483" y="74091"/>
                  <a:pt x="74091" y="95483"/>
                  <a:pt x="47742" y="95483"/>
                </a:cubicBezTo>
                <a:lnTo>
                  <a:pt x="47742" y="95483"/>
                </a:lnTo>
                <a:cubicBezTo>
                  <a:pt x="21392" y="95483"/>
                  <a:pt x="0" y="74091"/>
                  <a:pt x="0" y="47742"/>
                </a:cubicBezTo>
                <a:lnTo>
                  <a:pt x="0" y="47742"/>
                </a:lnTo>
                <a:cubicBezTo>
                  <a:pt x="0" y="21392"/>
                  <a:pt x="21392" y="0"/>
                  <a:pt x="47742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7" name="Text 25"/>
          <p:cNvSpPr/>
          <p:nvPr/>
        </p:nvSpPr>
        <p:spPr>
          <a:xfrm>
            <a:off x="10365326" y="2733204"/>
            <a:ext cx="5203830" cy="620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大模型的"智能"本质上是</a:t>
            </a:r>
            <a:pPr>
              <a:lnSpc>
                <a:spcPct val="140000"/>
              </a:lnSpc>
            </a:pPr>
            <a:r>
              <a:rPr lang="en-US" sz="150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统计规律的学习与再现</a:t>
            </a:r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，而非真正理解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126618" y="3640294"/>
            <a:ext cx="95483" cy="95483"/>
          </a:xfrm>
          <a:custGeom>
            <a:avLst/>
            <a:gdLst/>
            <a:ahLst/>
            <a:cxnLst/>
            <a:rect l="l" t="t" r="r" b="b"/>
            <a:pathLst>
              <a:path w="95483" h="95483">
                <a:moveTo>
                  <a:pt x="47742" y="0"/>
                </a:moveTo>
                <a:lnTo>
                  <a:pt x="47742" y="0"/>
                </a:lnTo>
                <a:cubicBezTo>
                  <a:pt x="74091" y="0"/>
                  <a:pt x="95483" y="21392"/>
                  <a:pt x="95483" y="47742"/>
                </a:cubicBezTo>
                <a:lnTo>
                  <a:pt x="95483" y="47742"/>
                </a:lnTo>
                <a:cubicBezTo>
                  <a:pt x="95483" y="74091"/>
                  <a:pt x="74091" y="95483"/>
                  <a:pt x="47742" y="95483"/>
                </a:cubicBezTo>
                <a:lnTo>
                  <a:pt x="47742" y="95483"/>
                </a:lnTo>
                <a:cubicBezTo>
                  <a:pt x="21392" y="95483"/>
                  <a:pt x="0" y="74091"/>
                  <a:pt x="0" y="47742"/>
                </a:cubicBezTo>
                <a:lnTo>
                  <a:pt x="0" y="47742"/>
                </a:lnTo>
                <a:cubicBezTo>
                  <a:pt x="0" y="21392"/>
                  <a:pt x="21392" y="0"/>
                  <a:pt x="47742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9" name="Text 27"/>
          <p:cNvSpPr/>
          <p:nvPr/>
        </p:nvSpPr>
        <p:spPr>
          <a:xfrm>
            <a:off x="10365326" y="3544811"/>
            <a:ext cx="4105774" cy="310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它的知识边界由</a:t>
            </a:r>
            <a:pPr>
              <a:lnSpc>
                <a:spcPct val="140000"/>
              </a:lnSpc>
            </a:pPr>
            <a:r>
              <a:rPr lang="en-US" sz="150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训练数据的时间与空间范围</a:t>
            </a:r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决定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126618" y="4141580"/>
            <a:ext cx="95483" cy="95483"/>
          </a:xfrm>
          <a:custGeom>
            <a:avLst/>
            <a:gdLst/>
            <a:ahLst/>
            <a:cxnLst/>
            <a:rect l="l" t="t" r="r" b="b"/>
            <a:pathLst>
              <a:path w="95483" h="95483">
                <a:moveTo>
                  <a:pt x="47742" y="0"/>
                </a:moveTo>
                <a:lnTo>
                  <a:pt x="47742" y="0"/>
                </a:lnTo>
                <a:cubicBezTo>
                  <a:pt x="74091" y="0"/>
                  <a:pt x="95483" y="21392"/>
                  <a:pt x="95483" y="47742"/>
                </a:cubicBezTo>
                <a:lnTo>
                  <a:pt x="95483" y="47742"/>
                </a:lnTo>
                <a:cubicBezTo>
                  <a:pt x="95483" y="74091"/>
                  <a:pt x="74091" y="95483"/>
                  <a:pt x="47742" y="95483"/>
                </a:cubicBezTo>
                <a:lnTo>
                  <a:pt x="47742" y="95483"/>
                </a:lnTo>
                <a:cubicBezTo>
                  <a:pt x="21392" y="95483"/>
                  <a:pt x="0" y="74091"/>
                  <a:pt x="0" y="47742"/>
                </a:cubicBezTo>
                <a:lnTo>
                  <a:pt x="0" y="47742"/>
                </a:lnTo>
                <a:cubicBezTo>
                  <a:pt x="0" y="21392"/>
                  <a:pt x="21392" y="0"/>
                  <a:pt x="47742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1" name="Text 29"/>
          <p:cNvSpPr/>
          <p:nvPr/>
        </p:nvSpPr>
        <p:spPr>
          <a:xfrm>
            <a:off x="10365326" y="4046097"/>
            <a:ext cx="3723841" cy="310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每一次生成都带有</a:t>
            </a:r>
            <a:pPr>
              <a:lnSpc>
                <a:spcPct val="140000"/>
              </a:lnSpc>
            </a:pPr>
            <a:r>
              <a:rPr lang="en-US" sz="150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不确定性</a:t>
            </a:r>
            <a:pPr>
              <a:lnSpc>
                <a:spcPct val="140000"/>
              </a:lnSpc>
            </a:pPr>
            <a:r>
              <a:rPr lang="en-US" sz="15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，需要外部验证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828233" y="4893510"/>
            <a:ext cx="5943824" cy="2792881"/>
          </a:xfrm>
          <a:custGeom>
            <a:avLst/>
            <a:gdLst/>
            <a:ahLst/>
            <a:cxnLst/>
            <a:rect l="l" t="t" r="r" b="b"/>
            <a:pathLst>
              <a:path w="5943824" h="2792881">
                <a:moveTo>
                  <a:pt x="143219" y="0"/>
                </a:moveTo>
                <a:lnTo>
                  <a:pt x="5800605" y="0"/>
                </a:lnTo>
                <a:cubicBezTo>
                  <a:pt x="5879702" y="0"/>
                  <a:pt x="5943824" y="64121"/>
                  <a:pt x="5943824" y="143219"/>
                </a:cubicBezTo>
                <a:lnTo>
                  <a:pt x="5943824" y="2649662"/>
                </a:lnTo>
                <a:cubicBezTo>
                  <a:pt x="5943824" y="2728760"/>
                  <a:pt x="5879702" y="2792881"/>
                  <a:pt x="5800605" y="2792881"/>
                </a:cubicBezTo>
                <a:lnTo>
                  <a:pt x="143219" y="2792881"/>
                </a:lnTo>
                <a:cubicBezTo>
                  <a:pt x="64121" y="2792881"/>
                  <a:pt x="0" y="2728760"/>
                  <a:pt x="0" y="2649662"/>
                </a:cubicBezTo>
                <a:lnTo>
                  <a:pt x="0" y="143219"/>
                </a:lnTo>
                <a:cubicBezTo>
                  <a:pt x="0" y="64174"/>
                  <a:pt x="64174" y="0"/>
                  <a:pt x="143219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33" name="Text 31"/>
          <p:cNvSpPr/>
          <p:nvPr/>
        </p:nvSpPr>
        <p:spPr>
          <a:xfrm>
            <a:off x="10066941" y="5132217"/>
            <a:ext cx="5573827" cy="334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92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典型训练数据规模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066941" y="5657374"/>
            <a:ext cx="668382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GPT-4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4601830" y="5657374"/>
            <a:ext cx="1026443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13T tokens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066941" y="6039307"/>
            <a:ext cx="5466408" cy="119354"/>
          </a:xfrm>
          <a:custGeom>
            <a:avLst/>
            <a:gdLst/>
            <a:ahLst/>
            <a:cxnLst/>
            <a:rect l="l" t="t" r="r" b="b"/>
            <a:pathLst>
              <a:path w="5466408" h="119354">
                <a:moveTo>
                  <a:pt x="59677" y="0"/>
                </a:moveTo>
                <a:lnTo>
                  <a:pt x="5406731" y="0"/>
                </a:lnTo>
                <a:cubicBezTo>
                  <a:pt x="5439690" y="0"/>
                  <a:pt x="5466408" y="26718"/>
                  <a:pt x="5466408" y="59677"/>
                </a:cubicBezTo>
                <a:lnTo>
                  <a:pt x="5466408" y="59677"/>
                </a:lnTo>
                <a:cubicBezTo>
                  <a:pt x="5466408" y="92636"/>
                  <a:pt x="5439690" y="119354"/>
                  <a:pt x="5406731" y="119354"/>
                </a:cubicBezTo>
                <a:lnTo>
                  <a:pt x="59677" y="119354"/>
                </a:lnTo>
                <a:cubicBezTo>
                  <a:pt x="26740" y="119354"/>
                  <a:pt x="0" y="92614"/>
                  <a:pt x="0" y="59677"/>
                </a:cubicBezTo>
                <a:lnTo>
                  <a:pt x="0" y="59677"/>
                </a:lnTo>
                <a:cubicBezTo>
                  <a:pt x="0" y="26740"/>
                  <a:pt x="26740" y="0"/>
                  <a:pt x="5967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7" name="Shape 35"/>
          <p:cNvSpPr/>
          <p:nvPr/>
        </p:nvSpPr>
        <p:spPr>
          <a:xfrm>
            <a:off x="10066941" y="6039307"/>
            <a:ext cx="5466408" cy="119354"/>
          </a:xfrm>
          <a:custGeom>
            <a:avLst/>
            <a:gdLst/>
            <a:ahLst/>
            <a:cxnLst/>
            <a:rect l="l" t="t" r="r" b="b"/>
            <a:pathLst>
              <a:path w="5466408" h="119354">
                <a:moveTo>
                  <a:pt x="59677" y="0"/>
                </a:moveTo>
                <a:lnTo>
                  <a:pt x="5406731" y="0"/>
                </a:lnTo>
                <a:cubicBezTo>
                  <a:pt x="5439690" y="0"/>
                  <a:pt x="5466408" y="26718"/>
                  <a:pt x="5466408" y="59677"/>
                </a:cubicBezTo>
                <a:lnTo>
                  <a:pt x="5466408" y="59677"/>
                </a:lnTo>
                <a:cubicBezTo>
                  <a:pt x="5466408" y="92636"/>
                  <a:pt x="5439690" y="119354"/>
                  <a:pt x="5406731" y="119354"/>
                </a:cubicBezTo>
                <a:lnTo>
                  <a:pt x="59677" y="119354"/>
                </a:lnTo>
                <a:cubicBezTo>
                  <a:pt x="26740" y="119354"/>
                  <a:pt x="0" y="92614"/>
                  <a:pt x="0" y="59677"/>
                </a:cubicBezTo>
                <a:lnTo>
                  <a:pt x="0" y="59677"/>
                </a:lnTo>
                <a:cubicBezTo>
                  <a:pt x="0" y="26740"/>
                  <a:pt x="26740" y="0"/>
                  <a:pt x="59677" y="0"/>
                </a:cubicBezTo>
                <a:close/>
              </a:path>
            </a:pathLst>
          </a:custGeom>
          <a:gradFill rotWithShape="1" flip="none">
            <a:gsLst>
              <a:gs pos="0">
                <a:srgbClr val="00A67E"/>
              </a:gs>
              <a:gs pos="100000">
                <a:srgbClr val="00A67E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38" name="Text 36"/>
          <p:cNvSpPr/>
          <p:nvPr/>
        </p:nvSpPr>
        <p:spPr>
          <a:xfrm>
            <a:off x="10066941" y="6301885"/>
            <a:ext cx="919025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 3.1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4600151" y="6301885"/>
            <a:ext cx="1026443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15T tokens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066941" y="6683818"/>
            <a:ext cx="5466408" cy="119354"/>
          </a:xfrm>
          <a:custGeom>
            <a:avLst/>
            <a:gdLst/>
            <a:ahLst/>
            <a:cxnLst/>
            <a:rect l="l" t="t" r="r" b="b"/>
            <a:pathLst>
              <a:path w="5466408" h="119354">
                <a:moveTo>
                  <a:pt x="59677" y="0"/>
                </a:moveTo>
                <a:lnTo>
                  <a:pt x="5406731" y="0"/>
                </a:lnTo>
                <a:cubicBezTo>
                  <a:pt x="5439690" y="0"/>
                  <a:pt x="5466408" y="26718"/>
                  <a:pt x="5466408" y="59677"/>
                </a:cubicBezTo>
                <a:lnTo>
                  <a:pt x="5466408" y="59677"/>
                </a:lnTo>
                <a:cubicBezTo>
                  <a:pt x="5466408" y="92636"/>
                  <a:pt x="5439690" y="119354"/>
                  <a:pt x="5406731" y="119354"/>
                </a:cubicBezTo>
                <a:lnTo>
                  <a:pt x="59677" y="119354"/>
                </a:lnTo>
                <a:cubicBezTo>
                  <a:pt x="26740" y="119354"/>
                  <a:pt x="0" y="92614"/>
                  <a:pt x="0" y="59677"/>
                </a:cubicBezTo>
                <a:lnTo>
                  <a:pt x="0" y="59677"/>
                </a:lnTo>
                <a:cubicBezTo>
                  <a:pt x="0" y="26740"/>
                  <a:pt x="26740" y="0"/>
                  <a:pt x="5967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1" name="Shape 39"/>
          <p:cNvSpPr/>
          <p:nvPr/>
        </p:nvSpPr>
        <p:spPr>
          <a:xfrm>
            <a:off x="10066941" y="6683818"/>
            <a:ext cx="5191894" cy="119354"/>
          </a:xfrm>
          <a:custGeom>
            <a:avLst/>
            <a:gdLst/>
            <a:ahLst/>
            <a:cxnLst/>
            <a:rect l="l" t="t" r="r" b="b"/>
            <a:pathLst>
              <a:path w="5191894" h="119354">
                <a:moveTo>
                  <a:pt x="59677" y="0"/>
                </a:moveTo>
                <a:lnTo>
                  <a:pt x="5132217" y="0"/>
                </a:lnTo>
                <a:cubicBezTo>
                  <a:pt x="5165176" y="0"/>
                  <a:pt x="5191894" y="26718"/>
                  <a:pt x="5191894" y="59677"/>
                </a:cubicBezTo>
                <a:lnTo>
                  <a:pt x="5191894" y="59677"/>
                </a:lnTo>
                <a:cubicBezTo>
                  <a:pt x="5191894" y="92636"/>
                  <a:pt x="5165176" y="119354"/>
                  <a:pt x="5132217" y="119354"/>
                </a:cubicBezTo>
                <a:lnTo>
                  <a:pt x="59677" y="119354"/>
                </a:lnTo>
                <a:cubicBezTo>
                  <a:pt x="26740" y="119354"/>
                  <a:pt x="0" y="92614"/>
                  <a:pt x="0" y="59677"/>
                </a:cubicBezTo>
                <a:lnTo>
                  <a:pt x="0" y="59677"/>
                </a:lnTo>
                <a:cubicBezTo>
                  <a:pt x="0" y="26740"/>
                  <a:pt x="26740" y="0"/>
                  <a:pt x="59677" y="0"/>
                </a:cubicBezTo>
                <a:close/>
              </a:path>
            </a:pathLst>
          </a:custGeom>
          <a:gradFill rotWithShape="1" flip="none">
            <a:gsLst>
              <a:gs pos="0">
                <a:srgbClr val="00A67E"/>
              </a:gs>
              <a:gs pos="100000">
                <a:srgbClr val="00A67E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2" name="Text 40"/>
          <p:cNvSpPr/>
          <p:nvPr/>
        </p:nvSpPr>
        <p:spPr>
          <a:xfrm>
            <a:off x="10066941" y="6946396"/>
            <a:ext cx="871283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Claude 3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4512687" y="6946396"/>
            <a:ext cx="1121927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4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3.5T tokens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066941" y="7328329"/>
            <a:ext cx="5466408" cy="119354"/>
          </a:xfrm>
          <a:custGeom>
            <a:avLst/>
            <a:gdLst/>
            <a:ahLst/>
            <a:cxnLst/>
            <a:rect l="l" t="t" r="r" b="b"/>
            <a:pathLst>
              <a:path w="5466408" h="119354">
                <a:moveTo>
                  <a:pt x="59677" y="0"/>
                </a:moveTo>
                <a:lnTo>
                  <a:pt x="5406731" y="0"/>
                </a:lnTo>
                <a:cubicBezTo>
                  <a:pt x="5439690" y="0"/>
                  <a:pt x="5466408" y="26718"/>
                  <a:pt x="5466408" y="59677"/>
                </a:cubicBezTo>
                <a:lnTo>
                  <a:pt x="5466408" y="59677"/>
                </a:lnTo>
                <a:cubicBezTo>
                  <a:pt x="5466408" y="92636"/>
                  <a:pt x="5439690" y="119354"/>
                  <a:pt x="5406731" y="119354"/>
                </a:cubicBezTo>
                <a:lnTo>
                  <a:pt x="59677" y="119354"/>
                </a:lnTo>
                <a:cubicBezTo>
                  <a:pt x="26740" y="119354"/>
                  <a:pt x="0" y="92614"/>
                  <a:pt x="0" y="59677"/>
                </a:cubicBezTo>
                <a:lnTo>
                  <a:pt x="0" y="59677"/>
                </a:lnTo>
                <a:cubicBezTo>
                  <a:pt x="0" y="26740"/>
                  <a:pt x="26740" y="0"/>
                  <a:pt x="5967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5" name="Shape 43"/>
          <p:cNvSpPr/>
          <p:nvPr/>
        </p:nvSpPr>
        <p:spPr>
          <a:xfrm>
            <a:off x="10066941" y="7328329"/>
            <a:ext cx="3282232" cy="119354"/>
          </a:xfrm>
          <a:custGeom>
            <a:avLst/>
            <a:gdLst/>
            <a:ahLst/>
            <a:cxnLst/>
            <a:rect l="l" t="t" r="r" b="b"/>
            <a:pathLst>
              <a:path w="3282232" h="119354">
                <a:moveTo>
                  <a:pt x="59677" y="0"/>
                </a:moveTo>
                <a:lnTo>
                  <a:pt x="3222555" y="0"/>
                </a:lnTo>
                <a:cubicBezTo>
                  <a:pt x="3255514" y="0"/>
                  <a:pt x="3282232" y="26718"/>
                  <a:pt x="3282232" y="59677"/>
                </a:cubicBezTo>
                <a:lnTo>
                  <a:pt x="3282232" y="59677"/>
                </a:lnTo>
                <a:cubicBezTo>
                  <a:pt x="3282232" y="92636"/>
                  <a:pt x="3255514" y="119354"/>
                  <a:pt x="3222555" y="119354"/>
                </a:cubicBezTo>
                <a:lnTo>
                  <a:pt x="59677" y="119354"/>
                </a:lnTo>
                <a:cubicBezTo>
                  <a:pt x="26740" y="119354"/>
                  <a:pt x="0" y="92614"/>
                  <a:pt x="0" y="59677"/>
                </a:cubicBezTo>
                <a:lnTo>
                  <a:pt x="0" y="59677"/>
                </a:lnTo>
                <a:cubicBezTo>
                  <a:pt x="0" y="26740"/>
                  <a:pt x="26740" y="0"/>
                  <a:pt x="59677" y="0"/>
                </a:cubicBezTo>
                <a:close/>
              </a:path>
            </a:pathLst>
          </a:custGeom>
          <a:gradFill rotWithShape="1" flip="none">
            <a:gsLst>
              <a:gs pos="0">
                <a:srgbClr val="00A67E"/>
              </a:gs>
              <a:gs pos="100000">
                <a:srgbClr val="00A67E">
                  <a:alpha val="60000"/>
                </a:srgbClr>
              </a:gs>
            </a:gsLst>
            <a:lin ang="0" scaled="1"/>
          </a:gradFill>
          <a:ln/>
        </p:spPr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Transformer与注意力机制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240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879600"/>
            <a:ext cx="9067800" cy="3683000"/>
          </a:xfrm>
          <a:custGeom>
            <a:avLst/>
            <a:gdLst/>
            <a:ahLst/>
            <a:cxnLst/>
            <a:rect l="l" t="t" r="r" b="b"/>
            <a:pathLst>
              <a:path w="9067800" h="3683000">
                <a:moveTo>
                  <a:pt x="50800" y="0"/>
                </a:moveTo>
                <a:lnTo>
                  <a:pt x="8915397" y="0"/>
                </a:lnTo>
                <a:cubicBezTo>
                  <a:pt x="8999567" y="0"/>
                  <a:pt x="9067800" y="68233"/>
                  <a:pt x="9067800" y="152403"/>
                </a:cubicBezTo>
                <a:lnTo>
                  <a:pt x="9067800" y="3530597"/>
                </a:lnTo>
                <a:cubicBezTo>
                  <a:pt x="9067800" y="3614767"/>
                  <a:pt x="8999567" y="3683000"/>
                  <a:pt x="8915397" y="3683000"/>
                </a:cubicBezTo>
                <a:lnTo>
                  <a:pt x="50800" y="3683000"/>
                </a:lnTo>
                <a:cubicBezTo>
                  <a:pt x="22763" y="3683000"/>
                  <a:pt x="0" y="3660237"/>
                  <a:pt x="0" y="363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879600"/>
            <a:ext cx="50800" cy="3683000"/>
          </a:xfrm>
          <a:custGeom>
            <a:avLst/>
            <a:gdLst/>
            <a:ahLst/>
            <a:cxnLst/>
            <a:rect l="l" t="t" r="r" b="b"/>
            <a:pathLst>
              <a:path w="50800" h="3683000">
                <a:moveTo>
                  <a:pt x="50800" y="0"/>
                </a:moveTo>
                <a:lnTo>
                  <a:pt x="50800" y="0"/>
                </a:lnTo>
                <a:lnTo>
                  <a:pt x="50800" y="3683000"/>
                </a:lnTo>
                <a:lnTo>
                  <a:pt x="50800" y="3683000"/>
                </a:lnTo>
                <a:cubicBezTo>
                  <a:pt x="22763" y="3683000"/>
                  <a:pt x="0" y="3660237"/>
                  <a:pt x="0" y="363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7" name="Shape 5"/>
          <p:cNvSpPr/>
          <p:nvPr/>
        </p:nvSpPr>
        <p:spPr>
          <a:xfrm>
            <a:off x="863600" y="2184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1025525" y="2362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31750"/>
                </a:moveTo>
                <a:cubicBezTo>
                  <a:pt x="195461" y="31750"/>
                  <a:pt x="238125" y="74414"/>
                  <a:pt x="238125" y="127000"/>
                </a:cubicBezTo>
                <a:cubicBezTo>
                  <a:pt x="238125" y="179586"/>
                  <a:pt x="195461" y="222250"/>
                  <a:pt x="142875" y="222250"/>
                </a:cubicBezTo>
                <a:cubicBezTo>
                  <a:pt x="110530" y="222250"/>
                  <a:pt x="81905" y="206127"/>
                  <a:pt x="64691" y="181421"/>
                </a:cubicBezTo>
                <a:cubicBezTo>
                  <a:pt x="59680" y="174228"/>
                  <a:pt x="49758" y="172492"/>
                  <a:pt x="42565" y="177502"/>
                </a:cubicBezTo>
                <a:cubicBezTo>
                  <a:pt x="35371" y="182513"/>
                  <a:pt x="33635" y="192435"/>
                  <a:pt x="38646" y="199628"/>
                </a:cubicBezTo>
                <a:cubicBezTo>
                  <a:pt x="61565" y="232470"/>
                  <a:pt x="99715" y="254000"/>
                  <a:pt x="142875" y="254000"/>
                </a:cubicBezTo>
                <a:cubicBezTo>
                  <a:pt x="213023" y="254000"/>
                  <a:pt x="269875" y="197148"/>
                  <a:pt x="269875" y="127000"/>
                </a:cubicBezTo>
                <a:cubicBezTo>
                  <a:pt x="269875" y="56852"/>
                  <a:pt x="213023" y="0"/>
                  <a:pt x="142875" y="0"/>
                </a:cubicBezTo>
                <a:cubicBezTo>
                  <a:pt x="100360" y="0"/>
                  <a:pt x="62756" y="20886"/>
                  <a:pt x="39688" y="52933"/>
                </a:cubicBezTo>
                <a:lnTo>
                  <a:pt x="39688" y="39688"/>
                </a:lnTo>
                <a:cubicBezTo>
                  <a:pt x="39688" y="30907"/>
                  <a:pt x="32593" y="23812"/>
                  <a:pt x="23812" y="23812"/>
                </a:cubicBezTo>
                <a:cubicBezTo>
                  <a:pt x="15032" y="23812"/>
                  <a:pt x="7938" y="30907"/>
                  <a:pt x="7938" y="39688"/>
                </a:cubicBezTo>
                <a:lnTo>
                  <a:pt x="7938" y="95250"/>
                </a:lnTo>
                <a:cubicBezTo>
                  <a:pt x="7938" y="104031"/>
                  <a:pt x="15032" y="111125"/>
                  <a:pt x="23812" y="111125"/>
                </a:cubicBezTo>
                <a:lnTo>
                  <a:pt x="36016" y="111125"/>
                </a:lnTo>
                <a:cubicBezTo>
                  <a:pt x="36264" y="111125"/>
                  <a:pt x="36513" y="111125"/>
                  <a:pt x="36761" y="111125"/>
                </a:cubicBezTo>
                <a:lnTo>
                  <a:pt x="79425" y="111125"/>
                </a:lnTo>
                <a:cubicBezTo>
                  <a:pt x="88205" y="111125"/>
                  <a:pt x="95300" y="104031"/>
                  <a:pt x="95300" y="95250"/>
                </a:cubicBezTo>
                <a:cubicBezTo>
                  <a:pt x="95300" y="86469"/>
                  <a:pt x="88205" y="79375"/>
                  <a:pt x="79425" y="79375"/>
                </a:cubicBezTo>
                <a:lnTo>
                  <a:pt x="60424" y="79375"/>
                </a:lnTo>
                <a:cubicBezTo>
                  <a:pt x="76845" y="50899"/>
                  <a:pt x="107652" y="31750"/>
                  <a:pt x="142875" y="31750"/>
                </a:cubicBezTo>
                <a:close/>
                <a:moveTo>
                  <a:pt x="154781" y="75406"/>
                </a:moveTo>
                <a:cubicBezTo>
                  <a:pt x="154781" y="68808"/>
                  <a:pt x="149473" y="63500"/>
                  <a:pt x="142875" y="63500"/>
                </a:cubicBezTo>
                <a:cubicBezTo>
                  <a:pt x="136277" y="63500"/>
                  <a:pt x="130969" y="68808"/>
                  <a:pt x="130969" y="75406"/>
                </a:cubicBezTo>
                <a:lnTo>
                  <a:pt x="130969" y="127000"/>
                </a:lnTo>
                <a:cubicBezTo>
                  <a:pt x="130969" y="130175"/>
                  <a:pt x="132209" y="133201"/>
                  <a:pt x="134441" y="135434"/>
                </a:cubicBezTo>
                <a:lnTo>
                  <a:pt x="170160" y="171152"/>
                </a:lnTo>
                <a:cubicBezTo>
                  <a:pt x="174823" y="175816"/>
                  <a:pt x="182364" y="175816"/>
                  <a:pt x="186978" y="171152"/>
                </a:cubicBezTo>
                <a:cubicBezTo>
                  <a:pt x="191591" y="166489"/>
                  <a:pt x="191641" y="158948"/>
                  <a:pt x="186978" y="154335"/>
                </a:cubicBezTo>
                <a:lnTo>
                  <a:pt x="154732" y="122089"/>
                </a:lnTo>
                <a:lnTo>
                  <a:pt x="154732" y="75406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7"/>
          <p:cNvSpPr/>
          <p:nvPr/>
        </p:nvSpPr>
        <p:spPr>
          <a:xfrm>
            <a:off x="1676400" y="2286000"/>
            <a:ext cx="5651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2017年里程碑：Google提出Transformer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63600" y="2997200"/>
            <a:ext cx="8534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Transformer架构的提出是深度学习领域的革命性突破。它通过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Self-Attention机制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彻底解决了传统RNN/LSTM在处理长序列时的"遗忘"问题，使模型能够直接捕捉序列中任意两个位置之间的依赖关系，无论距离多远。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76300" y="4191000"/>
            <a:ext cx="8420100" cy="1066800"/>
          </a:xfrm>
          <a:custGeom>
            <a:avLst/>
            <a:gdLst/>
            <a:ahLst/>
            <a:cxnLst/>
            <a:rect l="l" t="t" r="r" b="b"/>
            <a:pathLst>
              <a:path w="8420100" h="1066800">
                <a:moveTo>
                  <a:pt x="25400" y="0"/>
                </a:moveTo>
                <a:lnTo>
                  <a:pt x="8318498" y="0"/>
                </a:lnTo>
                <a:cubicBezTo>
                  <a:pt x="8374611" y="0"/>
                  <a:pt x="8420100" y="45489"/>
                  <a:pt x="8420100" y="101602"/>
                </a:cubicBezTo>
                <a:lnTo>
                  <a:pt x="8420100" y="965198"/>
                </a:lnTo>
                <a:cubicBezTo>
                  <a:pt x="8420100" y="1021311"/>
                  <a:pt x="8374611" y="1066800"/>
                  <a:pt x="8318498" y="1066800"/>
                </a:cubicBezTo>
                <a:lnTo>
                  <a:pt x="25400" y="1066800"/>
                </a:lnTo>
                <a:cubicBezTo>
                  <a:pt x="11372" y="1066800"/>
                  <a:pt x="0" y="1055428"/>
                  <a:pt x="0" y="1041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876300" y="4191000"/>
            <a:ext cx="25400" cy="1066800"/>
          </a:xfrm>
          <a:custGeom>
            <a:avLst/>
            <a:gdLst/>
            <a:ahLst/>
            <a:cxnLst/>
            <a:rect l="l" t="t" r="r" b="b"/>
            <a:pathLst>
              <a:path w="25400" h="1066800">
                <a:moveTo>
                  <a:pt x="25400" y="0"/>
                </a:moveTo>
                <a:lnTo>
                  <a:pt x="25400" y="0"/>
                </a:lnTo>
                <a:lnTo>
                  <a:pt x="25400" y="1066800"/>
                </a:lnTo>
                <a:lnTo>
                  <a:pt x="25400" y="1066800"/>
                </a:lnTo>
                <a:cubicBezTo>
                  <a:pt x="11381" y="1066800"/>
                  <a:pt x="0" y="1055419"/>
                  <a:pt x="0" y="1041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Text 11"/>
          <p:cNvSpPr/>
          <p:nvPr/>
        </p:nvSpPr>
        <p:spPr>
          <a:xfrm>
            <a:off x="1092200" y="4394200"/>
            <a:ext cx="810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核心优势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92200" y="4749800"/>
            <a:ext cx="810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并行计算能力大幅提升训练效率，同时保持对长程依赖的敏感性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3400" y="5816600"/>
            <a:ext cx="9067800" cy="2819400"/>
          </a:xfrm>
          <a:custGeom>
            <a:avLst/>
            <a:gdLst/>
            <a:ahLst/>
            <a:cxnLst/>
            <a:rect l="l" t="t" r="r" b="b"/>
            <a:pathLst>
              <a:path w="9067800" h="2819400">
                <a:moveTo>
                  <a:pt x="50800" y="0"/>
                </a:moveTo>
                <a:lnTo>
                  <a:pt x="8915411" y="0"/>
                </a:lnTo>
                <a:cubicBezTo>
                  <a:pt x="8999517" y="0"/>
                  <a:pt x="9067800" y="68283"/>
                  <a:pt x="9067800" y="152389"/>
                </a:cubicBezTo>
                <a:lnTo>
                  <a:pt x="9067800" y="2667011"/>
                </a:lnTo>
                <a:cubicBezTo>
                  <a:pt x="9067800" y="2751173"/>
                  <a:pt x="8999573" y="2819400"/>
                  <a:pt x="8915411" y="2819400"/>
                </a:cubicBezTo>
                <a:lnTo>
                  <a:pt x="50800" y="2819400"/>
                </a:lnTo>
                <a:cubicBezTo>
                  <a:pt x="22763" y="2819400"/>
                  <a:pt x="0" y="2796637"/>
                  <a:pt x="0" y="2768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16" name="Shape 14"/>
          <p:cNvSpPr/>
          <p:nvPr/>
        </p:nvSpPr>
        <p:spPr>
          <a:xfrm>
            <a:off x="533400" y="5816600"/>
            <a:ext cx="50800" cy="2819400"/>
          </a:xfrm>
          <a:custGeom>
            <a:avLst/>
            <a:gdLst/>
            <a:ahLst/>
            <a:cxnLst/>
            <a:rect l="l" t="t" r="r" b="b"/>
            <a:pathLst>
              <a:path w="50800" h="2819400">
                <a:moveTo>
                  <a:pt x="50800" y="0"/>
                </a:moveTo>
                <a:lnTo>
                  <a:pt x="50800" y="0"/>
                </a:lnTo>
                <a:lnTo>
                  <a:pt x="50800" y="2819400"/>
                </a:lnTo>
                <a:lnTo>
                  <a:pt x="50800" y="2819400"/>
                </a:lnTo>
                <a:cubicBezTo>
                  <a:pt x="22763" y="2819400"/>
                  <a:pt x="0" y="2796637"/>
                  <a:pt x="0" y="2768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7" name="Shape 15"/>
          <p:cNvSpPr/>
          <p:nvPr/>
        </p:nvSpPr>
        <p:spPr>
          <a:xfrm>
            <a:off x="863600" y="612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1025525" y="6299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15875"/>
                </a:moveTo>
                <a:cubicBezTo>
                  <a:pt x="102791" y="15875"/>
                  <a:pt x="70693" y="34131"/>
                  <a:pt x="47327" y="55860"/>
                </a:cubicBezTo>
                <a:cubicBezTo>
                  <a:pt x="24110" y="77440"/>
                  <a:pt x="8582" y="103188"/>
                  <a:pt x="1191" y="120898"/>
                </a:cubicBezTo>
                <a:cubicBezTo>
                  <a:pt x="-446" y="124817"/>
                  <a:pt x="-446" y="129183"/>
                  <a:pt x="1191" y="133102"/>
                </a:cubicBezTo>
                <a:cubicBezTo>
                  <a:pt x="8582" y="150813"/>
                  <a:pt x="24110" y="176609"/>
                  <a:pt x="47327" y="198140"/>
                </a:cubicBezTo>
                <a:cubicBezTo>
                  <a:pt x="70693" y="219819"/>
                  <a:pt x="102791" y="238125"/>
                  <a:pt x="142875" y="238125"/>
                </a:cubicBezTo>
                <a:cubicBezTo>
                  <a:pt x="182959" y="238125"/>
                  <a:pt x="215057" y="219869"/>
                  <a:pt x="238423" y="198140"/>
                </a:cubicBezTo>
                <a:cubicBezTo>
                  <a:pt x="261640" y="176560"/>
                  <a:pt x="277168" y="150813"/>
                  <a:pt x="284559" y="133102"/>
                </a:cubicBezTo>
                <a:cubicBezTo>
                  <a:pt x="286196" y="129183"/>
                  <a:pt x="286196" y="124817"/>
                  <a:pt x="284559" y="120898"/>
                </a:cubicBezTo>
                <a:cubicBezTo>
                  <a:pt x="277168" y="103187"/>
                  <a:pt x="261640" y="77391"/>
                  <a:pt x="238423" y="55860"/>
                </a:cubicBezTo>
                <a:cubicBezTo>
                  <a:pt x="215057" y="34181"/>
                  <a:pt x="182959" y="15875"/>
                  <a:pt x="142875" y="15875"/>
                </a:cubicBezTo>
                <a:close/>
                <a:moveTo>
                  <a:pt x="71438" y="127000"/>
                </a:moveTo>
                <a:cubicBezTo>
                  <a:pt x="71438" y="87573"/>
                  <a:pt x="103448" y="55563"/>
                  <a:pt x="142875" y="55563"/>
                </a:cubicBezTo>
                <a:cubicBezTo>
                  <a:pt x="182302" y="55563"/>
                  <a:pt x="214313" y="87573"/>
                  <a:pt x="214313" y="127000"/>
                </a:cubicBezTo>
                <a:cubicBezTo>
                  <a:pt x="214313" y="166427"/>
                  <a:pt x="182302" y="198438"/>
                  <a:pt x="142875" y="198438"/>
                </a:cubicBezTo>
                <a:cubicBezTo>
                  <a:pt x="103448" y="198438"/>
                  <a:pt x="71438" y="166427"/>
                  <a:pt x="71438" y="127000"/>
                </a:cubicBezTo>
                <a:close/>
                <a:moveTo>
                  <a:pt x="142875" y="95250"/>
                </a:moveTo>
                <a:cubicBezTo>
                  <a:pt x="142875" y="112762"/>
                  <a:pt x="128637" y="127000"/>
                  <a:pt x="111125" y="127000"/>
                </a:cubicBezTo>
                <a:cubicBezTo>
                  <a:pt x="105420" y="127000"/>
                  <a:pt x="100062" y="125512"/>
                  <a:pt x="95399" y="122833"/>
                </a:cubicBezTo>
                <a:cubicBezTo>
                  <a:pt x="94903" y="128240"/>
                  <a:pt x="95349" y="133796"/>
                  <a:pt x="96838" y="139303"/>
                </a:cubicBezTo>
                <a:cubicBezTo>
                  <a:pt x="103634" y="164703"/>
                  <a:pt x="129778" y="179784"/>
                  <a:pt x="155178" y="172988"/>
                </a:cubicBezTo>
                <a:cubicBezTo>
                  <a:pt x="180578" y="166191"/>
                  <a:pt x="195659" y="140047"/>
                  <a:pt x="188863" y="114647"/>
                </a:cubicBezTo>
                <a:cubicBezTo>
                  <a:pt x="182811" y="91976"/>
                  <a:pt x="161330" y="77539"/>
                  <a:pt x="138708" y="79524"/>
                </a:cubicBezTo>
                <a:cubicBezTo>
                  <a:pt x="141337" y="84138"/>
                  <a:pt x="142875" y="89495"/>
                  <a:pt x="142875" y="9525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9" name="Text 17"/>
          <p:cNvSpPr/>
          <p:nvPr/>
        </p:nvSpPr>
        <p:spPr>
          <a:xfrm>
            <a:off x="1676400" y="6223000"/>
            <a:ext cx="4241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Self-Attention：动态捕捉语境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63600" y="6934200"/>
            <a:ext cx="8534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Self-Attention机制通过计算词与词之间的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关联权重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，动态生成上下文表示。每个词会根据周围词汇的重要性（权重）调整自身的语义表达，这种权重是输入依赖的，而非固定参数。这使得模型能够精准捕捉歧义词的不同含义。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912350" y="1885950"/>
            <a:ext cx="5829300" cy="4127500"/>
          </a:xfrm>
          <a:custGeom>
            <a:avLst/>
            <a:gdLst/>
            <a:ahLst/>
            <a:cxnLst/>
            <a:rect l="l" t="t" r="r" b="b"/>
            <a:pathLst>
              <a:path w="5829300" h="4127500">
                <a:moveTo>
                  <a:pt x="152387" y="0"/>
                </a:moveTo>
                <a:lnTo>
                  <a:pt x="5676913" y="0"/>
                </a:lnTo>
                <a:cubicBezTo>
                  <a:pt x="5761074" y="0"/>
                  <a:pt x="5829300" y="68226"/>
                  <a:pt x="5829300" y="152387"/>
                </a:cubicBezTo>
                <a:lnTo>
                  <a:pt x="5829300" y="3975113"/>
                </a:lnTo>
                <a:cubicBezTo>
                  <a:pt x="5829300" y="4059274"/>
                  <a:pt x="5761074" y="4127500"/>
                  <a:pt x="5676913" y="4127500"/>
                </a:cubicBezTo>
                <a:lnTo>
                  <a:pt x="152387" y="4127500"/>
                </a:lnTo>
                <a:cubicBezTo>
                  <a:pt x="68226" y="4127500"/>
                  <a:pt x="0" y="4059274"/>
                  <a:pt x="0" y="3975113"/>
                </a:cubicBezTo>
                <a:lnTo>
                  <a:pt x="0" y="152387"/>
                </a:lnTo>
                <a:cubicBezTo>
                  <a:pt x="0" y="68226"/>
                  <a:pt x="68226" y="0"/>
                  <a:pt x="152387" y="0"/>
                </a:cubicBezTo>
                <a:close/>
              </a:path>
            </a:pathLst>
          </a:custGeom>
          <a:solidFill>
            <a:srgbClr val="00A67E">
              <a:alpha val="10196"/>
            </a:srgbClr>
          </a:solidFill>
          <a:ln w="12700">
            <a:solidFill>
              <a:srgbClr val="00A67E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10204450" y="21971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3" name="Text 21"/>
          <p:cNvSpPr/>
          <p:nvPr/>
        </p:nvSpPr>
        <p:spPr>
          <a:xfrm>
            <a:off x="10490200" y="2146300"/>
            <a:ext cx="5118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典型实例："它"的指代消解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0172700" y="2705100"/>
            <a:ext cx="5308600" cy="1447800"/>
          </a:xfrm>
          <a:custGeom>
            <a:avLst/>
            <a:gdLst/>
            <a:ahLst/>
            <a:cxnLst/>
            <a:rect l="l" t="t" r="r" b="b"/>
            <a:pathLst>
              <a:path w="5308600" h="1447800">
                <a:moveTo>
                  <a:pt x="101607" y="0"/>
                </a:moveTo>
                <a:lnTo>
                  <a:pt x="5206993" y="0"/>
                </a:lnTo>
                <a:cubicBezTo>
                  <a:pt x="5263109" y="0"/>
                  <a:pt x="5308600" y="45491"/>
                  <a:pt x="5308600" y="101607"/>
                </a:cubicBezTo>
                <a:lnTo>
                  <a:pt x="5308600" y="1346193"/>
                </a:lnTo>
                <a:cubicBezTo>
                  <a:pt x="5308600" y="1402309"/>
                  <a:pt x="5263109" y="1447800"/>
                  <a:pt x="5206993" y="1447800"/>
                </a:cubicBezTo>
                <a:lnTo>
                  <a:pt x="101607" y="1447800"/>
                </a:lnTo>
                <a:cubicBezTo>
                  <a:pt x="45491" y="1447800"/>
                  <a:pt x="0" y="1402309"/>
                  <a:pt x="0" y="13461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25" name="Text 23"/>
          <p:cNvSpPr/>
          <p:nvPr/>
        </p:nvSpPr>
        <p:spPr>
          <a:xfrm>
            <a:off x="10325100" y="2857500"/>
            <a:ext cx="510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句子A：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25100" y="3263900"/>
            <a:ext cx="51054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苹果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熟了，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00A67E"/>
                </a:solidFill>
                <a:highlight>
                  <a:srgbClr val="00A67E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它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看起来很甜。"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350500" y="3784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8" name="Text 26"/>
          <p:cNvSpPr/>
          <p:nvPr/>
        </p:nvSpPr>
        <p:spPr>
          <a:xfrm>
            <a:off x="10648950" y="3746500"/>
            <a:ext cx="251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模型正确理解"它"指代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水果苹果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172700" y="4305300"/>
            <a:ext cx="5308600" cy="1447800"/>
          </a:xfrm>
          <a:custGeom>
            <a:avLst/>
            <a:gdLst/>
            <a:ahLst/>
            <a:cxnLst/>
            <a:rect l="l" t="t" r="r" b="b"/>
            <a:pathLst>
              <a:path w="5308600" h="1447800">
                <a:moveTo>
                  <a:pt x="101607" y="0"/>
                </a:moveTo>
                <a:lnTo>
                  <a:pt x="5206993" y="0"/>
                </a:lnTo>
                <a:cubicBezTo>
                  <a:pt x="5263109" y="0"/>
                  <a:pt x="5308600" y="45491"/>
                  <a:pt x="5308600" y="101607"/>
                </a:cubicBezTo>
                <a:lnTo>
                  <a:pt x="5308600" y="1346193"/>
                </a:lnTo>
                <a:cubicBezTo>
                  <a:pt x="5308600" y="1402309"/>
                  <a:pt x="5263109" y="1447800"/>
                  <a:pt x="5206993" y="1447800"/>
                </a:cubicBezTo>
                <a:lnTo>
                  <a:pt x="101607" y="1447800"/>
                </a:lnTo>
                <a:cubicBezTo>
                  <a:pt x="45491" y="1447800"/>
                  <a:pt x="0" y="1402309"/>
                  <a:pt x="0" y="13461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30" name="Text 28"/>
          <p:cNvSpPr/>
          <p:nvPr/>
        </p:nvSpPr>
        <p:spPr>
          <a:xfrm>
            <a:off x="10325100" y="4457700"/>
            <a:ext cx="510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句子B：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325100" y="4864100"/>
            <a:ext cx="51054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"我买了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iPhone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00A67E"/>
                </a:solidFill>
                <a:highlight>
                  <a:srgbClr val="00A67E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它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的相机很棒。"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0350500" y="5384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3" name="Text 31"/>
          <p:cNvSpPr/>
          <p:nvPr/>
        </p:nvSpPr>
        <p:spPr>
          <a:xfrm>
            <a:off x="10648950" y="5346700"/>
            <a:ext cx="251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模型准确识别"它"指代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手机设备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906000" y="6273800"/>
            <a:ext cx="5842000" cy="2286000"/>
          </a:xfrm>
          <a:custGeom>
            <a:avLst/>
            <a:gdLst/>
            <a:ahLst/>
            <a:cxnLst/>
            <a:rect l="l" t="t" r="r" b="b"/>
            <a:pathLst>
              <a:path w="5842000" h="2286000">
                <a:moveTo>
                  <a:pt x="152408" y="0"/>
                </a:moveTo>
                <a:lnTo>
                  <a:pt x="5689592" y="0"/>
                </a:lnTo>
                <a:cubicBezTo>
                  <a:pt x="5773765" y="0"/>
                  <a:pt x="5842000" y="68235"/>
                  <a:pt x="5842000" y="152408"/>
                </a:cubicBezTo>
                <a:lnTo>
                  <a:pt x="5842000" y="2133592"/>
                </a:lnTo>
                <a:cubicBezTo>
                  <a:pt x="5842000" y="2217765"/>
                  <a:pt x="5773765" y="2286000"/>
                  <a:pt x="5689592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35" name="Text 33"/>
          <p:cNvSpPr/>
          <p:nvPr/>
        </p:nvSpPr>
        <p:spPr>
          <a:xfrm>
            <a:off x="10160000" y="6527800"/>
            <a:ext cx="544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注意力权重可视化示意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192470" y="70866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2269391" y="70866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买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3346311" y="70866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iPhone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4423231" y="70866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它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071100" y="7543800"/>
            <a:ext cx="1117600" cy="355600"/>
          </a:xfrm>
          <a:prstGeom prst="rect">
            <a:avLst/>
          </a:prstGeom>
          <a:noFill/>
          <a:ln/>
        </p:spPr>
        <p:txBody>
          <a:bodyPr wrap="square" lIns="0" tIns="50800" rIns="0" bIns="5080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它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236920" y="7543800"/>
            <a:ext cx="1028700" cy="355600"/>
          </a:xfrm>
          <a:custGeom>
            <a:avLst/>
            <a:gdLst/>
            <a:ahLst/>
            <a:cxnLst/>
            <a:rect l="l" t="t" r="r" b="b"/>
            <a:pathLst>
              <a:path w="1028700" h="355600">
                <a:moveTo>
                  <a:pt x="50801" y="0"/>
                </a:moveTo>
                <a:lnTo>
                  <a:pt x="977899" y="0"/>
                </a:lnTo>
                <a:cubicBezTo>
                  <a:pt x="1005956" y="0"/>
                  <a:pt x="1028700" y="22744"/>
                  <a:pt x="1028700" y="50801"/>
                </a:cubicBezTo>
                <a:lnTo>
                  <a:pt x="1028700" y="304799"/>
                </a:lnTo>
                <a:cubicBezTo>
                  <a:pt x="1028700" y="332856"/>
                  <a:pt x="1005956" y="355600"/>
                  <a:pt x="9778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55555">
              <a:alpha val="3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11198820" y="7543800"/>
            <a:ext cx="1104900" cy="355600"/>
          </a:xfrm>
          <a:prstGeom prst="rect">
            <a:avLst/>
          </a:prstGeom>
          <a:noFill/>
          <a:ln/>
        </p:spPr>
        <p:txBody>
          <a:bodyPr wrap="square" lIns="0" tIns="50800" rIns="0" bIns="5080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0.05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2313841" y="7543800"/>
            <a:ext cx="1028700" cy="355600"/>
          </a:xfrm>
          <a:custGeom>
            <a:avLst/>
            <a:gdLst/>
            <a:ahLst/>
            <a:cxnLst/>
            <a:rect l="l" t="t" r="r" b="b"/>
            <a:pathLst>
              <a:path w="1028700" h="355600">
                <a:moveTo>
                  <a:pt x="50801" y="0"/>
                </a:moveTo>
                <a:lnTo>
                  <a:pt x="977899" y="0"/>
                </a:lnTo>
                <a:cubicBezTo>
                  <a:pt x="1005956" y="0"/>
                  <a:pt x="1028700" y="22744"/>
                  <a:pt x="1028700" y="50801"/>
                </a:cubicBezTo>
                <a:lnTo>
                  <a:pt x="1028700" y="304799"/>
                </a:lnTo>
                <a:cubicBezTo>
                  <a:pt x="1028700" y="332856"/>
                  <a:pt x="1005956" y="355600"/>
                  <a:pt x="9778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55555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2275741" y="7543800"/>
            <a:ext cx="1104900" cy="355600"/>
          </a:xfrm>
          <a:prstGeom prst="rect">
            <a:avLst/>
          </a:prstGeom>
          <a:noFill/>
          <a:ln/>
        </p:spPr>
        <p:txBody>
          <a:bodyPr wrap="square" lIns="0" tIns="50800" rIns="0" bIns="5080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0.05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3390761" y="7543800"/>
            <a:ext cx="1028700" cy="355600"/>
          </a:xfrm>
          <a:custGeom>
            <a:avLst/>
            <a:gdLst/>
            <a:ahLst/>
            <a:cxnLst/>
            <a:rect l="l" t="t" r="r" b="b"/>
            <a:pathLst>
              <a:path w="1028700" h="355600">
                <a:moveTo>
                  <a:pt x="50801" y="0"/>
                </a:moveTo>
                <a:lnTo>
                  <a:pt x="977899" y="0"/>
                </a:lnTo>
                <a:cubicBezTo>
                  <a:pt x="1005956" y="0"/>
                  <a:pt x="1028700" y="22744"/>
                  <a:pt x="1028700" y="50801"/>
                </a:cubicBezTo>
                <a:lnTo>
                  <a:pt x="1028700" y="304799"/>
                </a:lnTo>
                <a:cubicBezTo>
                  <a:pt x="1028700" y="332856"/>
                  <a:pt x="1005956" y="355600"/>
                  <a:pt x="9778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A67E">
              <a:alpha val="80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13352661" y="7543800"/>
            <a:ext cx="1104900" cy="355600"/>
          </a:xfrm>
          <a:prstGeom prst="rect">
            <a:avLst/>
          </a:prstGeom>
          <a:noFill/>
          <a:ln/>
        </p:spPr>
        <p:txBody>
          <a:bodyPr wrap="square" lIns="0" tIns="50800" rIns="0" bIns="5080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0.85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4467681" y="7543800"/>
            <a:ext cx="1028700" cy="355600"/>
          </a:xfrm>
          <a:custGeom>
            <a:avLst/>
            <a:gdLst/>
            <a:ahLst/>
            <a:cxnLst/>
            <a:rect l="l" t="t" r="r" b="b"/>
            <a:pathLst>
              <a:path w="1028700" h="355600">
                <a:moveTo>
                  <a:pt x="50801" y="0"/>
                </a:moveTo>
                <a:lnTo>
                  <a:pt x="977899" y="0"/>
                </a:lnTo>
                <a:cubicBezTo>
                  <a:pt x="1005956" y="0"/>
                  <a:pt x="1028700" y="22744"/>
                  <a:pt x="1028700" y="50801"/>
                </a:cubicBezTo>
                <a:lnTo>
                  <a:pt x="1028700" y="304799"/>
                </a:lnTo>
                <a:cubicBezTo>
                  <a:pt x="1028700" y="332856"/>
                  <a:pt x="1005956" y="355600"/>
                  <a:pt x="9778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55555">
              <a:alpha val="3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14429581" y="7543800"/>
            <a:ext cx="1104900" cy="355600"/>
          </a:xfrm>
          <a:prstGeom prst="rect">
            <a:avLst/>
          </a:prstGeom>
          <a:noFill/>
          <a:ln/>
        </p:spPr>
        <p:txBody>
          <a:bodyPr wrap="square" lIns="0" tIns="50800" rIns="0" bIns="5080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0.05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185400" y="80772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77788" y="55563"/>
                </a:moveTo>
                <a:cubicBezTo>
                  <a:pt x="77788" y="49429"/>
                  <a:pt x="82767" y="44450"/>
                  <a:pt x="88900" y="44450"/>
                </a:cubicBezTo>
                <a:cubicBezTo>
                  <a:pt x="95033" y="44450"/>
                  <a:pt x="100013" y="49429"/>
                  <a:pt x="100013" y="55563"/>
                </a:cubicBezTo>
                <a:cubicBezTo>
                  <a:pt x="100013" y="61696"/>
                  <a:pt x="95033" y="66675"/>
                  <a:pt x="88900" y="66675"/>
                </a:cubicBezTo>
                <a:cubicBezTo>
                  <a:pt x="82767" y="66675"/>
                  <a:pt x="77788" y="61696"/>
                  <a:pt x="77788" y="55563"/>
                </a:cubicBezTo>
                <a:close/>
                <a:moveTo>
                  <a:pt x="75009" y="77788"/>
                </a:moveTo>
                <a:lnTo>
                  <a:pt x="91678" y="77788"/>
                </a:lnTo>
                <a:cubicBezTo>
                  <a:pt x="96297" y="77788"/>
                  <a:pt x="100013" y="81503"/>
                  <a:pt x="100013" y="86122"/>
                </a:cubicBezTo>
                <a:lnTo>
                  <a:pt x="100013" y="116681"/>
                </a:lnTo>
                <a:lnTo>
                  <a:pt x="102791" y="116681"/>
                </a:lnTo>
                <a:cubicBezTo>
                  <a:pt x="107409" y="116681"/>
                  <a:pt x="111125" y="120397"/>
                  <a:pt x="111125" y="125016"/>
                </a:cubicBezTo>
                <a:cubicBezTo>
                  <a:pt x="111125" y="129634"/>
                  <a:pt x="107409" y="133350"/>
                  <a:pt x="102791" y="133350"/>
                </a:cubicBezTo>
                <a:lnTo>
                  <a:pt x="75009" y="133350"/>
                </a:lnTo>
                <a:cubicBezTo>
                  <a:pt x="70391" y="133350"/>
                  <a:pt x="66675" y="129634"/>
                  <a:pt x="66675" y="125016"/>
                </a:cubicBezTo>
                <a:cubicBezTo>
                  <a:pt x="66675" y="120397"/>
                  <a:pt x="70391" y="116681"/>
                  <a:pt x="75009" y="116681"/>
                </a:cubicBezTo>
                <a:lnTo>
                  <a:pt x="83344" y="116681"/>
                </a:lnTo>
                <a:lnTo>
                  <a:pt x="83344" y="94456"/>
                </a:lnTo>
                <a:lnTo>
                  <a:pt x="75009" y="94456"/>
                </a:lnTo>
                <a:cubicBezTo>
                  <a:pt x="70391" y="94456"/>
                  <a:pt x="66675" y="90741"/>
                  <a:pt x="66675" y="86122"/>
                </a:cubicBezTo>
                <a:cubicBezTo>
                  <a:pt x="66675" y="81503"/>
                  <a:pt x="70391" y="77788"/>
                  <a:pt x="75009" y="77788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0" name="Text 48"/>
          <p:cNvSpPr/>
          <p:nvPr/>
        </p:nvSpPr>
        <p:spPr>
          <a:xfrm>
            <a:off x="10490200" y="8051800"/>
            <a:ext cx="509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注意力权重集中在"iPhone"上，模型正确建立指代关系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d63ad5e79efe167ae3d139b89ff259a2a73d59a6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34" b="783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81915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Text 2"/>
          <p:cNvSpPr/>
          <p:nvPr/>
        </p:nvSpPr>
        <p:spPr>
          <a:xfrm>
            <a:off x="687784" y="996950"/>
            <a:ext cx="64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24000" y="1047750"/>
            <a:ext cx="222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spc="200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TWO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343150"/>
            <a:ext cx="53340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三阶段训练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流水线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50355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6"/>
          <p:cNvSpPr/>
          <p:nvPr/>
        </p:nvSpPr>
        <p:spPr>
          <a:xfrm>
            <a:off x="508000" y="5492750"/>
            <a:ext cx="5029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从预训练到强化学习的完整训练体系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08000" y="6610350"/>
            <a:ext cx="1460500" cy="1714500"/>
          </a:xfrm>
          <a:custGeom>
            <a:avLst/>
            <a:gdLst/>
            <a:ahLst/>
            <a:cxnLst/>
            <a:rect l="l" t="t" r="r" b="b"/>
            <a:pathLst>
              <a:path w="1460500" h="1714500">
                <a:moveTo>
                  <a:pt x="25400" y="0"/>
                </a:moveTo>
                <a:lnTo>
                  <a:pt x="1435100" y="0"/>
                </a:lnTo>
                <a:cubicBezTo>
                  <a:pt x="1449119" y="0"/>
                  <a:pt x="1460500" y="11381"/>
                  <a:pt x="1460500" y="25400"/>
                </a:cubicBezTo>
                <a:lnTo>
                  <a:pt x="1460500" y="1612893"/>
                </a:lnTo>
                <a:cubicBezTo>
                  <a:pt x="1460500" y="1669009"/>
                  <a:pt x="1415009" y="1714500"/>
                  <a:pt x="1358893" y="1714500"/>
                </a:cubicBezTo>
                <a:lnTo>
                  <a:pt x="101607" y="1714500"/>
                </a:lnTo>
                <a:cubicBezTo>
                  <a:pt x="45491" y="1714500"/>
                  <a:pt x="0" y="1669009"/>
                  <a:pt x="0" y="1612893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08000" y="6610350"/>
            <a:ext cx="1460500" cy="25400"/>
          </a:xfrm>
          <a:custGeom>
            <a:avLst/>
            <a:gdLst/>
            <a:ahLst/>
            <a:cxnLst/>
            <a:rect l="l" t="t" r="r" b="b"/>
            <a:pathLst>
              <a:path w="1460500" h="25400">
                <a:moveTo>
                  <a:pt x="25400" y="0"/>
                </a:moveTo>
                <a:lnTo>
                  <a:pt x="1435100" y="0"/>
                </a:lnTo>
                <a:cubicBezTo>
                  <a:pt x="1449119" y="0"/>
                  <a:pt x="1460500" y="11381"/>
                  <a:pt x="1460500" y="25400"/>
                </a:cubicBezTo>
                <a:lnTo>
                  <a:pt x="1460500" y="25400"/>
                </a:lnTo>
                <a:lnTo>
                  <a:pt x="0" y="25400"/>
                </a:ln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2" name="Shape 9"/>
          <p:cNvSpPr/>
          <p:nvPr/>
        </p:nvSpPr>
        <p:spPr>
          <a:xfrm>
            <a:off x="1048742" y="68770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113109"/>
                </a:moveTo>
                <a:cubicBezTo>
                  <a:pt x="226642" y="113109"/>
                  <a:pt x="255984" y="83767"/>
                  <a:pt x="255984" y="47625"/>
                </a:cubicBezTo>
                <a:cubicBezTo>
                  <a:pt x="255984" y="11483"/>
                  <a:pt x="226642" y="-17859"/>
                  <a:pt x="190500" y="-17859"/>
                </a:cubicBezTo>
                <a:cubicBezTo>
                  <a:pt x="154358" y="-17859"/>
                  <a:pt x="125016" y="11483"/>
                  <a:pt x="125016" y="47625"/>
                </a:cubicBezTo>
                <a:cubicBezTo>
                  <a:pt x="125016" y="83767"/>
                  <a:pt x="154358" y="113109"/>
                  <a:pt x="190500" y="113109"/>
                </a:cubicBezTo>
                <a:close/>
                <a:moveTo>
                  <a:pt x="190500" y="335384"/>
                </a:moveTo>
                <a:lnTo>
                  <a:pt x="190500" y="224284"/>
                </a:lnTo>
                <a:cubicBezTo>
                  <a:pt x="202629" y="219224"/>
                  <a:pt x="214982" y="214089"/>
                  <a:pt x="227484" y="208880"/>
                </a:cubicBezTo>
                <a:cubicBezTo>
                  <a:pt x="256505" y="196825"/>
                  <a:pt x="287610" y="190574"/>
                  <a:pt x="319088" y="190574"/>
                </a:cubicBezTo>
                <a:lnTo>
                  <a:pt x="333375" y="190574"/>
                </a:lnTo>
                <a:lnTo>
                  <a:pt x="333375" y="309637"/>
                </a:lnTo>
                <a:lnTo>
                  <a:pt x="319088" y="309637"/>
                </a:lnTo>
                <a:cubicBezTo>
                  <a:pt x="275109" y="309637"/>
                  <a:pt x="231502" y="318343"/>
                  <a:pt x="190872" y="335310"/>
                </a:cubicBezTo>
                <a:lnTo>
                  <a:pt x="190500" y="335459"/>
                </a:lnTo>
                <a:close/>
                <a:moveTo>
                  <a:pt x="190500" y="172641"/>
                </a:moveTo>
                <a:lnTo>
                  <a:pt x="171822" y="164827"/>
                </a:lnTo>
                <a:cubicBezTo>
                  <a:pt x="136996" y="150316"/>
                  <a:pt x="99640" y="142875"/>
                  <a:pt x="61913" y="142875"/>
                </a:cubicBezTo>
                <a:lnTo>
                  <a:pt x="35719" y="142875"/>
                </a:lnTo>
                <a:cubicBezTo>
                  <a:pt x="15999" y="142875"/>
                  <a:pt x="0" y="158874"/>
                  <a:pt x="0" y="178594"/>
                </a:cubicBezTo>
                <a:lnTo>
                  <a:pt x="0" y="321469"/>
                </a:lnTo>
                <a:cubicBezTo>
                  <a:pt x="0" y="341188"/>
                  <a:pt x="15999" y="357188"/>
                  <a:pt x="35719" y="357188"/>
                </a:cubicBezTo>
                <a:lnTo>
                  <a:pt x="61913" y="357188"/>
                </a:lnTo>
                <a:cubicBezTo>
                  <a:pt x="99640" y="357188"/>
                  <a:pt x="136996" y="364629"/>
                  <a:pt x="171822" y="379140"/>
                </a:cubicBezTo>
                <a:lnTo>
                  <a:pt x="181347" y="383084"/>
                </a:lnTo>
                <a:cubicBezTo>
                  <a:pt x="187226" y="385539"/>
                  <a:pt x="193774" y="385539"/>
                  <a:pt x="199653" y="383084"/>
                </a:cubicBezTo>
                <a:lnTo>
                  <a:pt x="209178" y="379140"/>
                </a:lnTo>
                <a:cubicBezTo>
                  <a:pt x="244004" y="364629"/>
                  <a:pt x="281360" y="357187"/>
                  <a:pt x="319088" y="357187"/>
                </a:cubicBezTo>
                <a:lnTo>
                  <a:pt x="345281" y="357187"/>
                </a:lnTo>
                <a:cubicBezTo>
                  <a:pt x="365001" y="357187"/>
                  <a:pt x="381000" y="341188"/>
                  <a:pt x="381000" y="321469"/>
                </a:cubicBezTo>
                <a:lnTo>
                  <a:pt x="381000" y="178594"/>
                </a:lnTo>
                <a:cubicBezTo>
                  <a:pt x="381000" y="158874"/>
                  <a:pt x="365001" y="142875"/>
                  <a:pt x="345281" y="142875"/>
                </a:cubicBezTo>
                <a:lnTo>
                  <a:pt x="319088" y="142875"/>
                </a:lnTo>
                <a:cubicBezTo>
                  <a:pt x="281360" y="142875"/>
                  <a:pt x="244004" y="150316"/>
                  <a:pt x="209178" y="164827"/>
                </a:cubicBezTo>
                <a:lnTo>
                  <a:pt x="190500" y="172641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Text 10"/>
          <p:cNvSpPr/>
          <p:nvPr/>
        </p:nvSpPr>
        <p:spPr>
          <a:xfrm>
            <a:off x="823317" y="7410450"/>
            <a:ext cx="825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预训练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36017" y="7816850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博览群书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218134" y="6610350"/>
            <a:ext cx="1460500" cy="1714500"/>
          </a:xfrm>
          <a:custGeom>
            <a:avLst/>
            <a:gdLst/>
            <a:ahLst/>
            <a:cxnLst/>
            <a:rect l="l" t="t" r="r" b="b"/>
            <a:pathLst>
              <a:path w="1460500" h="1714500">
                <a:moveTo>
                  <a:pt x="25400" y="0"/>
                </a:moveTo>
                <a:lnTo>
                  <a:pt x="1435100" y="0"/>
                </a:lnTo>
                <a:cubicBezTo>
                  <a:pt x="1449119" y="0"/>
                  <a:pt x="1460500" y="11381"/>
                  <a:pt x="1460500" y="25400"/>
                </a:cubicBezTo>
                <a:lnTo>
                  <a:pt x="1460500" y="1612893"/>
                </a:lnTo>
                <a:cubicBezTo>
                  <a:pt x="1460500" y="1669009"/>
                  <a:pt x="1415009" y="1714500"/>
                  <a:pt x="1358893" y="1714500"/>
                </a:cubicBezTo>
                <a:lnTo>
                  <a:pt x="101607" y="1714500"/>
                </a:lnTo>
                <a:cubicBezTo>
                  <a:pt x="45491" y="1714500"/>
                  <a:pt x="0" y="1669009"/>
                  <a:pt x="0" y="1612893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2218134" y="6610350"/>
            <a:ext cx="1460500" cy="25400"/>
          </a:xfrm>
          <a:custGeom>
            <a:avLst/>
            <a:gdLst/>
            <a:ahLst/>
            <a:cxnLst/>
            <a:rect l="l" t="t" r="r" b="b"/>
            <a:pathLst>
              <a:path w="1460500" h="25400">
                <a:moveTo>
                  <a:pt x="25400" y="0"/>
                </a:moveTo>
                <a:lnTo>
                  <a:pt x="1435100" y="0"/>
                </a:lnTo>
                <a:cubicBezTo>
                  <a:pt x="1449119" y="0"/>
                  <a:pt x="1460500" y="11381"/>
                  <a:pt x="1460500" y="25400"/>
                </a:cubicBezTo>
                <a:lnTo>
                  <a:pt x="1460500" y="25400"/>
                </a:lnTo>
                <a:lnTo>
                  <a:pt x="0" y="25400"/>
                </a:ln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7" name="Shape 14"/>
          <p:cNvSpPr/>
          <p:nvPr/>
        </p:nvSpPr>
        <p:spPr>
          <a:xfrm>
            <a:off x="2711252" y="687705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95250" y="71438"/>
                </a:moveTo>
                <a:cubicBezTo>
                  <a:pt x="95250" y="45169"/>
                  <a:pt x="116607" y="23812"/>
                  <a:pt x="142875" y="23812"/>
                </a:cubicBezTo>
                <a:lnTo>
                  <a:pt x="404813" y="23812"/>
                </a:lnTo>
                <a:cubicBezTo>
                  <a:pt x="431081" y="23812"/>
                  <a:pt x="452438" y="45169"/>
                  <a:pt x="452438" y="71438"/>
                </a:cubicBezTo>
                <a:lnTo>
                  <a:pt x="452438" y="250031"/>
                </a:lnTo>
                <a:lnTo>
                  <a:pt x="381000" y="250031"/>
                </a:lnTo>
                <a:lnTo>
                  <a:pt x="381000" y="238125"/>
                </a:lnTo>
                <a:cubicBezTo>
                  <a:pt x="381000" y="224954"/>
                  <a:pt x="370359" y="214313"/>
                  <a:pt x="357188" y="214313"/>
                </a:cubicBezTo>
                <a:lnTo>
                  <a:pt x="309563" y="214313"/>
                </a:lnTo>
                <a:cubicBezTo>
                  <a:pt x="296391" y="214313"/>
                  <a:pt x="285750" y="224954"/>
                  <a:pt x="285750" y="238125"/>
                </a:cubicBezTo>
                <a:lnTo>
                  <a:pt x="285750" y="250031"/>
                </a:lnTo>
                <a:lnTo>
                  <a:pt x="189681" y="250031"/>
                </a:lnTo>
                <a:cubicBezTo>
                  <a:pt x="197793" y="236041"/>
                  <a:pt x="202406" y="219745"/>
                  <a:pt x="202406" y="202406"/>
                </a:cubicBezTo>
                <a:cubicBezTo>
                  <a:pt x="202406" y="149796"/>
                  <a:pt x="159767" y="107156"/>
                  <a:pt x="107156" y="107156"/>
                </a:cubicBezTo>
                <a:cubicBezTo>
                  <a:pt x="103138" y="107156"/>
                  <a:pt x="99120" y="107379"/>
                  <a:pt x="95250" y="107900"/>
                </a:cubicBezTo>
                <a:lnTo>
                  <a:pt x="95250" y="71438"/>
                </a:lnTo>
                <a:close/>
                <a:moveTo>
                  <a:pt x="247799" y="333375"/>
                </a:moveTo>
                <a:cubicBezTo>
                  <a:pt x="244004" y="315367"/>
                  <a:pt x="235669" y="299070"/>
                  <a:pt x="223912" y="285750"/>
                </a:cubicBezTo>
                <a:lnTo>
                  <a:pt x="452438" y="285750"/>
                </a:lnTo>
                <a:cubicBezTo>
                  <a:pt x="452438" y="312018"/>
                  <a:pt x="431081" y="333375"/>
                  <a:pt x="404813" y="333375"/>
                </a:cubicBezTo>
                <a:lnTo>
                  <a:pt x="247799" y="333375"/>
                </a:lnTo>
                <a:close/>
                <a:moveTo>
                  <a:pt x="47625" y="202406"/>
                </a:moveTo>
                <a:cubicBezTo>
                  <a:pt x="47625" y="169550"/>
                  <a:pt x="74300" y="142875"/>
                  <a:pt x="107156" y="142875"/>
                </a:cubicBezTo>
                <a:cubicBezTo>
                  <a:pt x="140012" y="142875"/>
                  <a:pt x="166688" y="169550"/>
                  <a:pt x="166688" y="202406"/>
                </a:cubicBezTo>
                <a:cubicBezTo>
                  <a:pt x="166688" y="235262"/>
                  <a:pt x="140012" y="261938"/>
                  <a:pt x="107156" y="261938"/>
                </a:cubicBezTo>
                <a:cubicBezTo>
                  <a:pt x="74300" y="261938"/>
                  <a:pt x="47625" y="235262"/>
                  <a:pt x="47625" y="202406"/>
                </a:cubicBezTo>
                <a:close/>
                <a:moveTo>
                  <a:pt x="0" y="357188"/>
                </a:moveTo>
                <a:cubicBezTo>
                  <a:pt x="0" y="317748"/>
                  <a:pt x="31998" y="285750"/>
                  <a:pt x="71438" y="285750"/>
                </a:cubicBezTo>
                <a:lnTo>
                  <a:pt x="142875" y="285750"/>
                </a:lnTo>
                <a:cubicBezTo>
                  <a:pt x="182314" y="285750"/>
                  <a:pt x="214313" y="317748"/>
                  <a:pt x="214313" y="357188"/>
                </a:cubicBezTo>
                <a:cubicBezTo>
                  <a:pt x="214313" y="370359"/>
                  <a:pt x="203671" y="381000"/>
                  <a:pt x="190500" y="381000"/>
                </a:cubicBezTo>
                <a:lnTo>
                  <a:pt x="23812" y="381000"/>
                </a:lnTo>
                <a:cubicBezTo>
                  <a:pt x="10641" y="381000"/>
                  <a:pt x="0" y="370359"/>
                  <a:pt x="0" y="357188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8" name="Text 15"/>
          <p:cNvSpPr/>
          <p:nvPr/>
        </p:nvSpPr>
        <p:spPr>
          <a:xfrm>
            <a:off x="2533452" y="7410450"/>
            <a:ext cx="825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SFT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546152" y="7816850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指令微调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3928467" y="6610350"/>
            <a:ext cx="1460500" cy="1714500"/>
          </a:xfrm>
          <a:custGeom>
            <a:avLst/>
            <a:gdLst/>
            <a:ahLst/>
            <a:cxnLst/>
            <a:rect l="l" t="t" r="r" b="b"/>
            <a:pathLst>
              <a:path w="1460500" h="1714500">
                <a:moveTo>
                  <a:pt x="25400" y="0"/>
                </a:moveTo>
                <a:lnTo>
                  <a:pt x="1435100" y="0"/>
                </a:lnTo>
                <a:cubicBezTo>
                  <a:pt x="1449119" y="0"/>
                  <a:pt x="1460500" y="11381"/>
                  <a:pt x="1460500" y="25400"/>
                </a:cubicBezTo>
                <a:lnTo>
                  <a:pt x="1460500" y="1612893"/>
                </a:lnTo>
                <a:cubicBezTo>
                  <a:pt x="1460500" y="1669009"/>
                  <a:pt x="1415009" y="1714500"/>
                  <a:pt x="1358893" y="1714500"/>
                </a:cubicBezTo>
                <a:lnTo>
                  <a:pt x="101607" y="1714500"/>
                </a:lnTo>
                <a:cubicBezTo>
                  <a:pt x="45491" y="1714500"/>
                  <a:pt x="0" y="1669009"/>
                  <a:pt x="0" y="1612893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3928467" y="6610350"/>
            <a:ext cx="1460500" cy="25400"/>
          </a:xfrm>
          <a:custGeom>
            <a:avLst/>
            <a:gdLst/>
            <a:ahLst/>
            <a:cxnLst/>
            <a:rect l="l" t="t" r="r" b="b"/>
            <a:pathLst>
              <a:path w="1460500" h="25400">
                <a:moveTo>
                  <a:pt x="25400" y="0"/>
                </a:moveTo>
                <a:lnTo>
                  <a:pt x="1435100" y="0"/>
                </a:lnTo>
                <a:cubicBezTo>
                  <a:pt x="1449119" y="0"/>
                  <a:pt x="1460500" y="11381"/>
                  <a:pt x="1460500" y="25400"/>
                </a:cubicBezTo>
                <a:lnTo>
                  <a:pt x="1460500" y="25400"/>
                </a:lnTo>
                <a:lnTo>
                  <a:pt x="0" y="25400"/>
                </a:ln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2" name="Shape 19"/>
          <p:cNvSpPr/>
          <p:nvPr/>
        </p:nvSpPr>
        <p:spPr>
          <a:xfrm>
            <a:off x="4445397" y="687705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30312" y="-14064"/>
                </a:moveTo>
                <a:cubicBezTo>
                  <a:pt x="227261" y="-20017"/>
                  <a:pt x="221084" y="-23812"/>
                  <a:pt x="214387" y="-23812"/>
                </a:cubicBezTo>
                <a:cubicBezTo>
                  <a:pt x="207690" y="-23812"/>
                  <a:pt x="201513" y="-20017"/>
                  <a:pt x="198462" y="-14064"/>
                </a:cubicBezTo>
                <a:lnTo>
                  <a:pt x="143694" y="93241"/>
                </a:lnTo>
                <a:lnTo>
                  <a:pt x="24705" y="112142"/>
                </a:lnTo>
                <a:cubicBezTo>
                  <a:pt x="18083" y="113184"/>
                  <a:pt x="12576" y="117872"/>
                  <a:pt x="10492" y="124271"/>
                </a:cubicBezTo>
                <a:cubicBezTo>
                  <a:pt x="8409" y="130671"/>
                  <a:pt x="10120" y="137666"/>
                  <a:pt x="14808" y="142429"/>
                </a:cubicBezTo>
                <a:lnTo>
                  <a:pt x="99938" y="227633"/>
                </a:lnTo>
                <a:lnTo>
                  <a:pt x="81186" y="346621"/>
                </a:lnTo>
                <a:cubicBezTo>
                  <a:pt x="80144" y="353244"/>
                  <a:pt x="82897" y="359941"/>
                  <a:pt x="88329" y="363885"/>
                </a:cubicBezTo>
                <a:cubicBezTo>
                  <a:pt x="93762" y="367829"/>
                  <a:pt x="100905" y="368424"/>
                  <a:pt x="106933" y="365373"/>
                </a:cubicBezTo>
                <a:lnTo>
                  <a:pt x="214387" y="310753"/>
                </a:lnTo>
                <a:lnTo>
                  <a:pt x="321766" y="365373"/>
                </a:lnTo>
                <a:cubicBezTo>
                  <a:pt x="327720" y="368424"/>
                  <a:pt x="334938" y="367829"/>
                  <a:pt x="340370" y="363885"/>
                </a:cubicBezTo>
                <a:cubicBezTo>
                  <a:pt x="345802" y="359941"/>
                  <a:pt x="348555" y="353318"/>
                  <a:pt x="347514" y="346621"/>
                </a:cubicBezTo>
                <a:lnTo>
                  <a:pt x="328687" y="227633"/>
                </a:lnTo>
                <a:lnTo>
                  <a:pt x="413817" y="142429"/>
                </a:lnTo>
                <a:cubicBezTo>
                  <a:pt x="418579" y="137666"/>
                  <a:pt x="420216" y="130671"/>
                  <a:pt x="418133" y="124271"/>
                </a:cubicBezTo>
                <a:cubicBezTo>
                  <a:pt x="416049" y="117872"/>
                  <a:pt x="410617" y="113184"/>
                  <a:pt x="403920" y="112142"/>
                </a:cubicBezTo>
                <a:lnTo>
                  <a:pt x="285006" y="93241"/>
                </a:lnTo>
                <a:lnTo>
                  <a:pt x="230312" y="-14064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3" name="Text 20"/>
          <p:cNvSpPr/>
          <p:nvPr/>
        </p:nvSpPr>
        <p:spPr>
          <a:xfrm>
            <a:off x="4243784" y="7410450"/>
            <a:ext cx="825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RLHF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256484" y="7816850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人类对齐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902" y="488902"/>
            <a:ext cx="15363753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spc="269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Pipeline Stage 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88902" y="831134"/>
            <a:ext cx="15498202" cy="4889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65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预训练：博览群书阶段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8902" y="1466707"/>
            <a:ext cx="782244" cy="48890"/>
          </a:xfrm>
          <a:custGeom>
            <a:avLst/>
            <a:gdLst/>
            <a:ahLst/>
            <a:cxnLst/>
            <a:rect l="l" t="t" r="r" b="b"/>
            <a:pathLst>
              <a:path w="782244" h="48890">
                <a:moveTo>
                  <a:pt x="0" y="0"/>
                </a:moveTo>
                <a:lnTo>
                  <a:pt x="782244" y="0"/>
                </a:lnTo>
                <a:lnTo>
                  <a:pt x="782244" y="48890"/>
                </a:lnTo>
                <a:lnTo>
                  <a:pt x="0" y="4889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Shape 3"/>
          <p:cNvSpPr/>
          <p:nvPr/>
        </p:nvSpPr>
        <p:spPr>
          <a:xfrm>
            <a:off x="513347" y="1808938"/>
            <a:ext cx="7467982" cy="3446761"/>
          </a:xfrm>
          <a:custGeom>
            <a:avLst/>
            <a:gdLst/>
            <a:ahLst/>
            <a:cxnLst/>
            <a:rect l="l" t="t" r="r" b="b"/>
            <a:pathLst>
              <a:path w="7467982" h="3446761">
                <a:moveTo>
                  <a:pt x="48890" y="0"/>
                </a:moveTo>
                <a:lnTo>
                  <a:pt x="7321322" y="0"/>
                </a:lnTo>
                <a:cubicBezTo>
                  <a:pt x="7402320" y="0"/>
                  <a:pt x="7467982" y="65662"/>
                  <a:pt x="7467982" y="146660"/>
                </a:cubicBezTo>
                <a:lnTo>
                  <a:pt x="7467982" y="3300101"/>
                </a:lnTo>
                <a:cubicBezTo>
                  <a:pt x="7467982" y="3381099"/>
                  <a:pt x="7402320" y="3446761"/>
                  <a:pt x="7321322" y="3446761"/>
                </a:cubicBezTo>
                <a:lnTo>
                  <a:pt x="48890" y="3446761"/>
                </a:lnTo>
                <a:cubicBezTo>
                  <a:pt x="21889" y="3446761"/>
                  <a:pt x="0" y="3424872"/>
                  <a:pt x="0" y="3397871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6" name="Shape 4"/>
          <p:cNvSpPr/>
          <p:nvPr/>
        </p:nvSpPr>
        <p:spPr>
          <a:xfrm>
            <a:off x="513347" y="1808938"/>
            <a:ext cx="48890" cy="3446761"/>
          </a:xfrm>
          <a:custGeom>
            <a:avLst/>
            <a:gdLst/>
            <a:ahLst/>
            <a:cxnLst/>
            <a:rect l="l" t="t" r="r" b="b"/>
            <a:pathLst>
              <a:path w="48890" h="3446761">
                <a:moveTo>
                  <a:pt x="48890" y="0"/>
                </a:moveTo>
                <a:lnTo>
                  <a:pt x="48890" y="0"/>
                </a:lnTo>
                <a:lnTo>
                  <a:pt x="48890" y="3446761"/>
                </a:lnTo>
                <a:lnTo>
                  <a:pt x="48890" y="3446761"/>
                </a:lnTo>
                <a:cubicBezTo>
                  <a:pt x="21889" y="3446761"/>
                  <a:pt x="0" y="3424872"/>
                  <a:pt x="0" y="3397871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7" name="Shape 5"/>
          <p:cNvSpPr/>
          <p:nvPr/>
        </p:nvSpPr>
        <p:spPr>
          <a:xfrm>
            <a:off x="831134" y="2102280"/>
            <a:ext cx="586683" cy="586683"/>
          </a:xfrm>
          <a:custGeom>
            <a:avLst/>
            <a:gdLst/>
            <a:ahLst/>
            <a:cxnLst/>
            <a:rect l="l" t="t" r="r" b="b"/>
            <a:pathLst>
              <a:path w="586683" h="586683">
                <a:moveTo>
                  <a:pt x="97782" y="0"/>
                </a:moveTo>
                <a:lnTo>
                  <a:pt x="488900" y="0"/>
                </a:lnTo>
                <a:cubicBezTo>
                  <a:pt x="542904" y="0"/>
                  <a:pt x="586683" y="43779"/>
                  <a:pt x="586683" y="97782"/>
                </a:cubicBezTo>
                <a:lnTo>
                  <a:pt x="586683" y="488900"/>
                </a:lnTo>
                <a:cubicBezTo>
                  <a:pt x="586683" y="542904"/>
                  <a:pt x="542904" y="586683"/>
                  <a:pt x="488900" y="586683"/>
                </a:cubicBezTo>
                <a:lnTo>
                  <a:pt x="97782" y="586683"/>
                </a:lnTo>
                <a:cubicBezTo>
                  <a:pt x="43779" y="586683"/>
                  <a:pt x="0" y="542904"/>
                  <a:pt x="0" y="488900"/>
                </a:cubicBezTo>
                <a:lnTo>
                  <a:pt x="0" y="97782"/>
                </a:lnTo>
                <a:cubicBezTo>
                  <a:pt x="0" y="43815"/>
                  <a:pt x="43815" y="0"/>
                  <a:pt x="9778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1002250" y="2273395"/>
            <a:ext cx="244451" cy="244451"/>
          </a:xfrm>
          <a:custGeom>
            <a:avLst/>
            <a:gdLst/>
            <a:ahLst/>
            <a:cxnLst/>
            <a:rect l="l" t="t" r="r" b="b"/>
            <a:pathLst>
              <a:path w="244451" h="244451">
                <a:moveTo>
                  <a:pt x="213895" y="122226"/>
                </a:moveTo>
                <a:cubicBezTo>
                  <a:pt x="213895" y="71632"/>
                  <a:pt x="172819" y="30556"/>
                  <a:pt x="122226" y="30556"/>
                </a:cubicBezTo>
                <a:cubicBezTo>
                  <a:pt x="71632" y="30556"/>
                  <a:pt x="30556" y="71632"/>
                  <a:pt x="30556" y="122226"/>
                </a:cubicBezTo>
                <a:cubicBezTo>
                  <a:pt x="30556" y="172819"/>
                  <a:pt x="71632" y="213895"/>
                  <a:pt x="122226" y="213895"/>
                </a:cubicBezTo>
                <a:cubicBezTo>
                  <a:pt x="172819" y="213895"/>
                  <a:pt x="213895" y="172819"/>
                  <a:pt x="213895" y="122226"/>
                </a:cubicBezTo>
                <a:close/>
                <a:moveTo>
                  <a:pt x="0" y="122226"/>
                </a:moveTo>
                <a:cubicBezTo>
                  <a:pt x="0" y="54767"/>
                  <a:pt x="54767" y="0"/>
                  <a:pt x="122226" y="0"/>
                </a:cubicBezTo>
                <a:cubicBezTo>
                  <a:pt x="189684" y="0"/>
                  <a:pt x="244451" y="54767"/>
                  <a:pt x="244451" y="122226"/>
                </a:cubicBezTo>
                <a:cubicBezTo>
                  <a:pt x="244451" y="189684"/>
                  <a:pt x="189684" y="244451"/>
                  <a:pt x="122226" y="244451"/>
                </a:cubicBezTo>
                <a:cubicBezTo>
                  <a:pt x="54767" y="244451"/>
                  <a:pt x="0" y="189684"/>
                  <a:pt x="0" y="122226"/>
                </a:cubicBezTo>
                <a:close/>
                <a:moveTo>
                  <a:pt x="122226" y="160421"/>
                </a:moveTo>
                <a:cubicBezTo>
                  <a:pt x="143306" y="160421"/>
                  <a:pt x="160421" y="143306"/>
                  <a:pt x="160421" y="122226"/>
                </a:cubicBezTo>
                <a:cubicBezTo>
                  <a:pt x="160421" y="101145"/>
                  <a:pt x="143306" y="84030"/>
                  <a:pt x="122226" y="84030"/>
                </a:cubicBezTo>
                <a:cubicBezTo>
                  <a:pt x="101145" y="84030"/>
                  <a:pt x="84030" y="101145"/>
                  <a:pt x="84030" y="122226"/>
                </a:cubicBezTo>
                <a:cubicBezTo>
                  <a:pt x="84030" y="143306"/>
                  <a:pt x="101145" y="160421"/>
                  <a:pt x="122226" y="160421"/>
                </a:cubicBezTo>
                <a:close/>
                <a:moveTo>
                  <a:pt x="122226" y="53474"/>
                </a:moveTo>
                <a:cubicBezTo>
                  <a:pt x="160171" y="53474"/>
                  <a:pt x="190977" y="84280"/>
                  <a:pt x="190977" y="122226"/>
                </a:cubicBezTo>
                <a:cubicBezTo>
                  <a:pt x="190977" y="160171"/>
                  <a:pt x="160171" y="190977"/>
                  <a:pt x="122226" y="190977"/>
                </a:cubicBezTo>
                <a:cubicBezTo>
                  <a:pt x="84280" y="190977"/>
                  <a:pt x="53474" y="160171"/>
                  <a:pt x="53474" y="122226"/>
                </a:cubicBezTo>
                <a:cubicBezTo>
                  <a:pt x="53474" y="84280"/>
                  <a:pt x="84280" y="53474"/>
                  <a:pt x="122226" y="53474"/>
                </a:cubicBezTo>
                <a:close/>
                <a:moveTo>
                  <a:pt x="106947" y="122226"/>
                </a:moveTo>
                <a:cubicBezTo>
                  <a:pt x="106947" y="113793"/>
                  <a:pt x="113793" y="106947"/>
                  <a:pt x="122226" y="106947"/>
                </a:cubicBezTo>
                <a:cubicBezTo>
                  <a:pt x="130658" y="106947"/>
                  <a:pt x="137504" y="113793"/>
                  <a:pt x="137504" y="122226"/>
                </a:cubicBezTo>
                <a:cubicBezTo>
                  <a:pt x="137504" y="130658"/>
                  <a:pt x="130658" y="137504"/>
                  <a:pt x="122226" y="137504"/>
                </a:cubicBezTo>
                <a:cubicBezTo>
                  <a:pt x="113793" y="137504"/>
                  <a:pt x="106947" y="130658"/>
                  <a:pt x="106947" y="122226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7"/>
          <p:cNvSpPr/>
          <p:nvPr/>
        </p:nvSpPr>
        <p:spPr>
          <a:xfrm>
            <a:off x="1613377" y="2102280"/>
            <a:ext cx="3862328" cy="3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1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训练目标：让模型"博览群书"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31134" y="2884523"/>
            <a:ext cx="6954635" cy="953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预训练的核心目标是让模型</a:t>
            </a:r>
            <a:pPr>
              <a:lnSpc>
                <a:spcPct val="140000"/>
              </a:lnSpc>
            </a:pPr>
            <a:r>
              <a:rPr lang="en-US" sz="154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习得语言与世界知识</a:t>
            </a:r>
            <a:pPr>
              <a:lnSpc>
                <a:spcPct val="14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。通过在海量文本上进行无监督学习，模型掌握语法规则、推理能力、常识知识、文化背景等，构建起对世界的基本认知框架。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43356" y="4033444"/>
            <a:ext cx="6844632" cy="928914"/>
          </a:xfrm>
          <a:custGeom>
            <a:avLst/>
            <a:gdLst/>
            <a:ahLst/>
            <a:cxnLst/>
            <a:rect l="l" t="t" r="r" b="b"/>
            <a:pathLst>
              <a:path w="6844632" h="928914">
                <a:moveTo>
                  <a:pt x="24445" y="0"/>
                </a:moveTo>
                <a:lnTo>
                  <a:pt x="6746854" y="0"/>
                </a:lnTo>
                <a:cubicBezTo>
                  <a:pt x="6800855" y="0"/>
                  <a:pt x="6844632" y="43776"/>
                  <a:pt x="6844632" y="97778"/>
                </a:cubicBezTo>
                <a:lnTo>
                  <a:pt x="6844632" y="831137"/>
                </a:lnTo>
                <a:cubicBezTo>
                  <a:pt x="6844632" y="885138"/>
                  <a:pt x="6800855" y="928914"/>
                  <a:pt x="6746854" y="928914"/>
                </a:cubicBezTo>
                <a:lnTo>
                  <a:pt x="24445" y="928914"/>
                </a:lnTo>
                <a:cubicBezTo>
                  <a:pt x="10953" y="928914"/>
                  <a:pt x="0" y="917961"/>
                  <a:pt x="0" y="904469"/>
                </a:cubicBezTo>
                <a:lnTo>
                  <a:pt x="0" y="24445"/>
                </a:lnTo>
                <a:cubicBezTo>
                  <a:pt x="0" y="10953"/>
                  <a:pt x="10953" y="0"/>
                  <a:pt x="24445" y="0"/>
                </a:cubicBezTo>
                <a:close/>
              </a:path>
            </a:pathLst>
          </a:custGeom>
          <a:solidFill>
            <a:srgbClr val="00A67E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843356" y="4033444"/>
            <a:ext cx="24445" cy="928914"/>
          </a:xfrm>
          <a:custGeom>
            <a:avLst/>
            <a:gdLst/>
            <a:ahLst/>
            <a:cxnLst/>
            <a:rect l="l" t="t" r="r" b="b"/>
            <a:pathLst>
              <a:path w="24445" h="928914">
                <a:moveTo>
                  <a:pt x="24445" y="0"/>
                </a:moveTo>
                <a:lnTo>
                  <a:pt x="24445" y="0"/>
                </a:lnTo>
                <a:lnTo>
                  <a:pt x="24445" y="928914"/>
                </a:lnTo>
                <a:lnTo>
                  <a:pt x="24445" y="928914"/>
                </a:lnTo>
                <a:cubicBezTo>
                  <a:pt x="10953" y="928914"/>
                  <a:pt x="0" y="917961"/>
                  <a:pt x="0" y="904469"/>
                </a:cubicBezTo>
                <a:lnTo>
                  <a:pt x="0" y="24445"/>
                </a:lnTo>
                <a:cubicBezTo>
                  <a:pt x="0" y="10953"/>
                  <a:pt x="10953" y="0"/>
                  <a:pt x="24445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Text 11"/>
          <p:cNvSpPr/>
          <p:nvPr/>
        </p:nvSpPr>
        <p:spPr>
          <a:xfrm>
            <a:off x="1002250" y="4180114"/>
            <a:ext cx="6636848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关键能力获取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02250" y="4522346"/>
            <a:ext cx="6636848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语法、推理、常识、数学、编程等多维度能力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13347" y="5500150"/>
            <a:ext cx="7467982" cy="3642322"/>
          </a:xfrm>
          <a:custGeom>
            <a:avLst/>
            <a:gdLst/>
            <a:ahLst/>
            <a:cxnLst/>
            <a:rect l="l" t="t" r="r" b="b"/>
            <a:pathLst>
              <a:path w="7467982" h="3642322">
                <a:moveTo>
                  <a:pt x="48890" y="0"/>
                </a:moveTo>
                <a:lnTo>
                  <a:pt x="7321306" y="0"/>
                </a:lnTo>
                <a:cubicBezTo>
                  <a:pt x="7402313" y="0"/>
                  <a:pt x="7467982" y="65669"/>
                  <a:pt x="7467982" y="146676"/>
                </a:cubicBezTo>
                <a:lnTo>
                  <a:pt x="7467982" y="3495646"/>
                </a:lnTo>
                <a:cubicBezTo>
                  <a:pt x="7467982" y="3576653"/>
                  <a:pt x="7402313" y="3642322"/>
                  <a:pt x="7321306" y="3642322"/>
                </a:cubicBezTo>
                <a:lnTo>
                  <a:pt x="48890" y="3642322"/>
                </a:lnTo>
                <a:cubicBezTo>
                  <a:pt x="21889" y="3642322"/>
                  <a:pt x="0" y="3620433"/>
                  <a:pt x="0" y="3593432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16" name="Shape 14"/>
          <p:cNvSpPr/>
          <p:nvPr/>
        </p:nvSpPr>
        <p:spPr>
          <a:xfrm>
            <a:off x="513347" y="5500150"/>
            <a:ext cx="48890" cy="3642322"/>
          </a:xfrm>
          <a:custGeom>
            <a:avLst/>
            <a:gdLst/>
            <a:ahLst/>
            <a:cxnLst/>
            <a:rect l="l" t="t" r="r" b="b"/>
            <a:pathLst>
              <a:path w="48890" h="3642322">
                <a:moveTo>
                  <a:pt x="48890" y="0"/>
                </a:moveTo>
                <a:lnTo>
                  <a:pt x="48890" y="0"/>
                </a:lnTo>
                <a:lnTo>
                  <a:pt x="48890" y="3642322"/>
                </a:lnTo>
                <a:lnTo>
                  <a:pt x="48890" y="3642322"/>
                </a:lnTo>
                <a:cubicBezTo>
                  <a:pt x="21889" y="3642322"/>
                  <a:pt x="0" y="3620433"/>
                  <a:pt x="0" y="3593432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7" name="Shape 15"/>
          <p:cNvSpPr/>
          <p:nvPr/>
        </p:nvSpPr>
        <p:spPr>
          <a:xfrm>
            <a:off x="831134" y="5793492"/>
            <a:ext cx="586683" cy="586683"/>
          </a:xfrm>
          <a:custGeom>
            <a:avLst/>
            <a:gdLst/>
            <a:ahLst/>
            <a:cxnLst/>
            <a:rect l="l" t="t" r="r" b="b"/>
            <a:pathLst>
              <a:path w="586683" h="586683">
                <a:moveTo>
                  <a:pt x="97782" y="0"/>
                </a:moveTo>
                <a:lnTo>
                  <a:pt x="488900" y="0"/>
                </a:lnTo>
                <a:cubicBezTo>
                  <a:pt x="542904" y="0"/>
                  <a:pt x="586683" y="43779"/>
                  <a:pt x="586683" y="97782"/>
                </a:cubicBezTo>
                <a:lnTo>
                  <a:pt x="586683" y="488900"/>
                </a:lnTo>
                <a:cubicBezTo>
                  <a:pt x="586683" y="542904"/>
                  <a:pt x="542904" y="586683"/>
                  <a:pt x="488900" y="586683"/>
                </a:cubicBezTo>
                <a:lnTo>
                  <a:pt x="97782" y="586683"/>
                </a:lnTo>
                <a:cubicBezTo>
                  <a:pt x="43779" y="586683"/>
                  <a:pt x="0" y="542904"/>
                  <a:pt x="0" y="488900"/>
                </a:cubicBezTo>
                <a:lnTo>
                  <a:pt x="0" y="97782"/>
                </a:lnTo>
                <a:cubicBezTo>
                  <a:pt x="0" y="43815"/>
                  <a:pt x="43815" y="0"/>
                  <a:pt x="9778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1017528" y="5964608"/>
            <a:ext cx="213895" cy="244451"/>
          </a:xfrm>
          <a:custGeom>
            <a:avLst/>
            <a:gdLst/>
            <a:ahLst/>
            <a:cxnLst/>
            <a:rect l="l" t="t" r="r" b="b"/>
            <a:pathLst>
              <a:path w="213895" h="244451">
                <a:moveTo>
                  <a:pt x="30556" y="15278"/>
                </a:moveTo>
                <a:cubicBezTo>
                  <a:pt x="13703" y="15278"/>
                  <a:pt x="0" y="28981"/>
                  <a:pt x="0" y="45835"/>
                </a:cubicBezTo>
                <a:lnTo>
                  <a:pt x="0" y="124183"/>
                </a:lnTo>
                <a:cubicBezTo>
                  <a:pt x="8642" y="118120"/>
                  <a:pt x="19193" y="114586"/>
                  <a:pt x="30556" y="114586"/>
                </a:cubicBezTo>
                <a:lnTo>
                  <a:pt x="183338" y="114586"/>
                </a:lnTo>
                <a:cubicBezTo>
                  <a:pt x="194702" y="114586"/>
                  <a:pt x="205253" y="118120"/>
                  <a:pt x="213895" y="124183"/>
                </a:cubicBezTo>
                <a:lnTo>
                  <a:pt x="213895" y="45835"/>
                </a:lnTo>
                <a:cubicBezTo>
                  <a:pt x="213895" y="28981"/>
                  <a:pt x="200192" y="15278"/>
                  <a:pt x="183338" y="15278"/>
                </a:cubicBezTo>
                <a:lnTo>
                  <a:pt x="30556" y="15278"/>
                </a:lnTo>
                <a:close/>
                <a:moveTo>
                  <a:pt x="213895" y="168060"/>
                </a:moveTo>
                <a:cubicBezTo>
                  <a:pt x="213895" y="151206"/>
                  <a:pt x="200192" y="137504"/>
                  <a:pt x="183338" y="137504"/>
                </a:cubicBezTo>
                <a:lnTo>
                  <a:pt x="30556" y="137504"/>
                </a:lnTo>
                <a:cubicBezTo>
                  <a:pt x="13703" y="137504"/>
                  <a:pt x="0" y="151206"/>
                  <a:pt x="0" y="168060"/>
                </a:cubicBezTo>
                <a:lnTo>
                  <a:pt x="0" y="198617"/>
                </a:lnTo>
                <a:cubicBezTo>
                  <a:pt x="0" y="215470"/>
                  <a:pt x="13703" y="229173"/>
                  <a:pt x="30556" y="229173"/>
                </a:cubicBezTo>
                <a:lnTo>
                  <a:pt x="183338" y="229173"/>
                </a:lnTo>
                <a:cubicBezTo>
                  <a:pt x="200192" y="229173"/>
                  <a:pt x="213895" y="215470"/>
                  <a:pt x="213895" y="198617"/>
                </a:cubicBezTo>
                <a:lnTo>
                  <a:pt x="213895" y="168060"/>
                </a:lnTo>
                <a:close/>
                <a:moveTo>
                  <a:pt x="106947" y="183338"/>
                </a:moveTo>
                <a:cubicBezTo>
                  <a:pt x="106947" y="174906"/>
                  <a:pt x="113793" y="168060"/>
                  <a:pt x="122226" y="168060"/>
                </a:cubicBezTo>
                <a:cubicBezTo>
                  <a:pt x="130658" y="168060"/>
                  <a:pt x="137504" y="174906"/>
                  <a:pt x="137504" y="183338"/>
                </a:cubicBezTo>
                <a:cubicBezTo>
                  <a:pt x="137504" y="191771"/>
                  <a:pt x="130658" y="198617"/>
                  <a:pt x="122226" y="198617"/>
                </a:cubicBezTo>
                <a:cubicBezTo>
                  <a:pt x="113793" y="198617"/>
                  <a:pt x="106947" y="191771"/>
                  <a:pt x="106947" y="183338"/>
                </a:cubicBezTo>
                <a:close/>
                <a:moveTo>
                  <a:pt x="168060" y="168060"/>
                </a:moveTo>
                <a:cubicBezTo>
                  <a:pt x="176492" y="168060"/>
                  <a:pt x="183338" y="174906"/>
                  <a:pt x="183338" y="183338"/>
                </a:cubicBezTo>
                <a:cubicBezTo>
                  <a:pt x="183338" y="191771"/>
                  <a:pt x="176492" y="198617"/>
                  <a:pt x="168060" y="198617"/>
                </a:cubicBezTo>
                <a:cubicBezTo>
                  <a:pt x="159628" y="198617"/>
                  <a:pt x="152782" y="191771"/>
                  <a:pt x="152782" y="183338"/>
                </a:cubicBezTo>
                <a:cubicBezTo>
                  <a:pt x="152782" y="174906"/>
                  <a:pt x="159628" y="168060"/>
                  <a:pt x="168060" y="16806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9" name="Text 17"/>
          <p:cNvSpPr/>
          <p:nvPr/>
        </p:nvSpPr>
        <p:spPr>
          <a:xfrm>
            <a:off x="1613377" y="5793492"/>
            <a:ext cx="3373426" cy="3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1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训练数据：海量多元语料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31134" y="6575735"/>
            <a:ext cx="6954635" cy="953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训练数据涵盖</a:t>
            </a:r>
            <a:pPr>
              <a:lnSpc>
                <a:spcPct val="140000"/>
              </a:lnSpc>
            </a:pPr>
            <a:r>
              <a:rPr lang="en-US" sz="154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海量网页、书籍、论文、代码</a:t>
            </a:r>
            <a:pPr>
              <a:lnSpc>
                <a:spcPct val="14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等多元来源，覆盖不同语言、领域、文体。数据规模可达数万亿token，这种多样性确保模型能够学习到广泛的知识和表达方式。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31134" y="7724656"/>
            <a:ext cx="3348980" cy="488902"/>
          </a:xfrm>
          <a:custGeom>
            <a:avLst/>
            <a:gdLst/>
            <a:ahLst/>
            <a:cxnLst/>
            <a:rect l="l" t="t" r="r" b="b"/>
            <a:pathLst>
              <a:path w="3348980" h="488902">
                <a:moveTo>
                  <a:pt x="48890" y="0"/>
                </a:moveTo>
                <a:lnTo>
                  <a:pt x="3300090" y="0"/>
                </a:lnTo>
                <a:cubicBezTo>
                  <a:pt x="3327092" y="0"/>
                  <a:pt x="3348980" y="21889"/>
                  <a:pt x="3348980" y="48890"/>
                </a:cubicBezTo>
                <a:lnTo>
                  <a:pt x="3348980" y="440012"/>
                </a:lnTo>
                <a:cubicBezTo>
                  <a:pt x="3348980" y="467013"/>
                  <a:pt x="3327092" y="488902"/>
                  <a:pt x="3300090" y="488902"/>
                </a:cubicBezTo>
                <a:lnTo>
                  <a:pt x="48890" y="488902"/>
                </a:lnTo>
                <a:cubicBezTo>
                  <a:pt x="21907" y="488902"/>
                  <a:pt x="0" y="466995"/>
                  <a:pt x="0" y="440012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2" name="Shape 20"/>
          <p:cNvSpPr/>
          <p:nvPr/>
        </p:nvSpPr>
        <p:spPr>
          <a:xfrm>
            <a:off x="953359" y="7871326"/>
            <a:ext cx="195561" cy="195561"/>
          </a:xfrm>
          <a:custGeom>
            <a:avLst/>
            <a:gdLst/>
            <a:ahLst/>
            <a:cxnLst/>
            <a:rect l="l" t="t" r="r" b="b"/>
            <a:pathLst>
              <a:path w="195561" h="195561">
                <a:moveTo>
                  <a:pt x="134410" y="106947"/>
                </a:moveTo>
                <a:lnTo>
                  <a:pt x="61495" y="106947"/>
                </a:lnTo>
                <a:cubicBezTo>
                  <a:pt x="62602" y="131583"/>
                  <a:pt x="68064" y="154272"/>
                  <a:pt x="75818" y="170887"/>
                </a:cubicBezTo>
                <a:cubicBezTo>
                  <a:pt x="80172" y="180245"/>
                  <a:pt x="84870" y="186852"/>
                  <a:pt x="89225" y="190901"/>
                </a:cubicBezTo>
                <a:cubicBezTo>
                  <a:pt x="93503" y="194912"/>
                  <a:pt x="96444" y="195561"/>
                  <a:pt x="97971" y="195561"/>
                </a:cubicBezTo>
                <a:cubicBezTo>
                  <a:pt x="99499" y="195561"/>
                  <a:pt x="102440" y="194912"/>
                  <a:pt x="106718" y="190901"/>
                </a:cubicBezTo>
                <a:cubicBezTo>
                  <a:pt x="111072" y="186852"/>
                  <a:pt x="115771" y="180206"/>
                  <a:pt x="120125" y="170887"/>
                </a:cubicBezTo>
                <a:cubicBezTo>
                  <a:pt x="127878" y="154272"/>
                  <a:pt x="133340" y="131583"/>
                  <a:pt x="134448" y="106947"/>
                </a:cubicBezTo>
                <a:close/>
                <a:moveTo>
                  <a:pt x="61457" y="88614"/>
                </a:moveTo>
                <a:lnTo>
                  <a:pt x="134372" y="88614"/>
                </a:lnTo>
                <a:cubicBezTo>
                  <a:pt x="133302" y="63977"/>
                  <a:pt x="127840" y="41289"/>
                  <a:pt x="120087" y="24674"/>
                </a:cubicBezTo>
                <a:cubicBezTo>
                  <a:pt x="115732" y="15355"/>
                  <a:pt x="111034" y="8709"/>
                  <a:pt x="106680" y="4660"/>
                </a:cubicBezTo>
                <a:cubicBezTo>
                  <a:pt x="102402" y="649"/>
                  <a:pt x="99461" y="0"/>
                  <a:pt x="97933" y="0"/>
                </a:cubicBezTo>
                <a:cubicBezTo>
                  <a:pt x="96405" y="0"/>
                  <a:pt x="93464" y="649"/>
                  <a:pt x="89186" y="4660"/>
                </a:cubicBezTo>
                <a:cubicBezTo>
                  <a:pt x="84832" y="8709"/>
                  <a:pt x="80134" y="15355"/>
                  <a:pt x="75780" y="24674"/>
                </a:cubicBezTo>
                <a:cubicBezTo>
                  <a:pt x="68026" y="41289"/>
                  <a:pt x="62564" y="63977"/>
                  <a:pt x="61457" y="88614"/>
                </a:cubicBezTo>
                <a:close/>
                <a:moveTo>
                  <a:pt x="43123" y="88614"/>
                </a:moveTo>
                <a:cubicBezTo>
                  <a:pt x="44460" y="55918"/>
                  <a:pt x="52901" y="25553"/>
                  <a:pt x="65238" y="5615"/>
                </a:cubicBezTo>
                <a:cubicBezTo>
                  <a:pt x="30060" y="18066"/>
                  <a:pt x="4163" y="50112"/>
                  <a:pt x="573" y="88614"/>
                </a:cubicBezTo>
                <a:lnTo>
                  <a:pt x="43123" y="88614"/>
                </a:lnTo>
                <a:close/>
                <a:moveTo>
                  <a:pt x="573" y="106947"/>
                </a:moveTo>
                <a:cubicBezTo>
                  <a:pt x="4163" y="145448"/>
                  <a:pt x="30060" y="177494"/>
                  <a:pt x="65238" y="189946"/>
                </a:cubicBezTo>
                <a:cubicBezTo>
                  <a:pt x="52901" y="170008"/>
                  <a:pt x="44460" y="139643"/>
                  <a:pt x="43123" y="106947"/>
                </a:cubicBezTo>
                <a:lnTo>
                  <a:pt x="573" y="106947"/>
                </a:lnTo>
                <a:close/>
                <a:moveTo>
                  <a:pt x="152744" y="106947"/>
                </a:moveTo>
                <a:cubicBezTo>
                  <a:pt x="151407" y="139643"/>
                  <a:pt x="142966" y="170008"/>
                  <a:pt x="130629" y="189946"/>
                </a:cubicBezTo>
                <a:cubicBezTo>
                  <a:pt x="165807" y="177456"/>
                  <a:pt x="191703" y="145448"/>
                  <a:pt x="195294" y="106947"/>
                </a:cubicBezTo>
                <a:lnTo>
                  <a:pt x="152744" y="106947"/>
                </a:lnTo>
                <a:close/>
                <a:moveTo>
                  <a:pt x="195294" y="88614"/>
                </a:moveTo>
                <a:cubicBezTo>
                  <a:pt x="191703" y="50112"/>
                  <a:pt x="165807" y="18066"/>
                  <a:pt x="130629" y="5615"/>
                </a:cubicBezTo>
                <a:cubicBezTo>
                  <a:pt x="142966" y="25553"/>
                  <a:pt x="151407" y="55918"/>
                  <a:pt x="152744" y="88614"/>
                </a:cubicBezTo>
                <a:lnTo>
                  <a:pt x="195294" y="88614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3" name="Text 21"/>
          <p:cNvSpPr/>
          <p:nvPr/>
        </p:nvSpPr>
        <p:spPr>
          <a:xfrm>
            <a:off x="1271146" y="7822436"/>
            <a:ext cx="1491152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Crawl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332132" y="7724656"/>
            <a:ext cx="3348980" cy="488902"/>
          </a:xfrm>
          <a:custGeom>
            <a:avLst/>
            <a:gdLst/>
            <a:ahLst/>
            <a:cxnLst/>
            <a:rect l="l" t="t" r="r" b="b"/>
            <a:pathLst>
              <a:path w="3348980" h="488902">
                <a:moveTo>
                  <a:pt x="48890" y="0"/>
                </a:moveTo>
                <a:lnTo>
                  <a:pt x="3300090" y="0"/>
                </a:lnTo>
                <a:cubicBezTo>
                  <a:pt x="3327092" y="0"/>
                  <a:pt x="3348980" y="21889"/>
                  <a:pt x="3348980" y="48890"/>
                </a:cubicBezTo>
                <a:lnTo>
                  <a:pt x="3348980" y="440012"/>
                </a:lnTo>
                <a:cubicBezTo>
                  <a:pt x="3348980" y="467013"/>
                  <a:pt x="3327092" y="488902"/>
                  <a:pt x="3300090" y="488902"/>
                </a:cubicBezTo>
                <a:lnTo>
                  <a:pt x="48890" y="488902"/>
                </a:lnTo>
                <a:cubicBezTo>
                  <a:pt x="21907" y="488902"/>
                  <a:pt x="0" y="466995"/>
                  <a:pt x="0" y="440012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5" name="Shape 23"/>
          <p:cNvSpPr/>
          <p:nvPr/>
        </p:nvSpPr>
        <p:spPr>
          <a:xfrm>
            <a:off x="4466580" y="7871326"/>
            <a:ext cx="171116" cy="195561"/>
          </a:xfrm>
          <a:custGeom>
            <a:avLst/>
            <a:gdLst/>
            <a:ahLst/>
            <a:cxnLst/>
            <a:rect l="l" t="t" r="r" b="b"/>
            <a:pathLst>
              <a:path w="171116" h="195561">
                <a:moveTo>
                  <a:pt x="146671" y="195561"/>
                </a:moveTo>
                <a:lnTo>
                  <a:pt x="36668" y="195561"/>
                </a:lnTo>
                <a:cubicBezTo>
                  <a:pt x="16424" y="195561"/>
                  <a:pt x="0" y="179137"/>
                  <a:pt x="0" y="158893"/>
                </a:cubicBezTo>
                <a:lnTo>
                  <a:pt x="0" y="36668"/>
                </a:lnTo>
                <a:cubicBezTo>
                  <a:pt x="0" y="16424"/>
                  <a:pt x="16424" y="0"/>
                  <a:pt x="36668" y="0"/>
                </a:cubicBezTo>
                <a:lnTo>
                  <a:pt x="152782" y="0"/>
                </a:lnTo>
                <a:cubicBezTo>
                  <a:pt x="162904" y="0"/>
                  <a:pt x="171116" y="8212"/>
                  <a:pt x="171116" y="18334"/>
                </a:cubicBezTo>
                <a:lnTo>
                  <a:pt x="171116" y="128337"/>
                </a:lnTo>
                <a:cubicBezTo>
                  <a:pt x="171116" y="136320"/>
                  <a:pt x="165998" y="143118"/>
                  <a:pt x="158893" y="145639"/>
                </a:cubicBezTo>
                <a:lnTo>
                  <a:pt x="158893" y="171116"/>
                </a:lnTo>
                <a:cubicBezTo>
                  <a:pt x="165654" y="171116"/>
                  <a:pt x="171116" y="176578"/>
                  <a:pt x="171116" y="183338"/>
                </a:cubicBezTo>
                <a:cubicBezTo>
                  <a:pt x="171116" y="190099"/>
                  <a:pt x="165654" y="195561"/>
                  <a:pt x="158893" y="195561"/>
                </a:cubicBezTo>
                <a:lnTo>
                  <a:pt x="146671" y="195561"/>
                </a:lnTo>
                <a:close/>
                <a:moveTo>
                  <a:pt x="36668" y="146671"/>
                </a:moveTo>
                <a:cubicBezTo>
                  <a:pt x="29907" y="146671"/>
                  <a:pt x="24445" y="152133"/>
                  <a:pt x="24445" y="158893"/>
                </a:cubicBezTo>
                <a:cubicBezTo>
                  <a:pt x="24445" y="165654"/>
                  <a:pt x="29907" y="171116"/>
                  <a:pt x="36668" y="171116"/>
                </a:cubicBezTo>
                <a:lnTo>
                  <a:pt x="134448" y="171116"/>
                </a:lnTo>
                <a:lnTo>
                  <a:pt x="134448" y="146671"/>
                </a:lnTo>
                <a:lnTo>
                  <a:pt x="36668" y="146671"/>
                </a:lnTo>
                <a:close/>
                <a:moveTo>
                  <a:pt x="48890" y="58057"/>
                </a:moveTo>
                <a:cubicBezTo>
                  <a:pt x="48890" y="63137"/>
                  <a:pt x="52977" y="67224"/>
                  <a:pt x="58057" y="67224"/>
                </a:cubicBezTo>
                <a:lnTo>
                  <a:pt x="125281" y="67224"/>
                </a:lnTo>
                <a:cubicBezTo>
                  <a:pt x="130361" y="67224"/>
                  <a:pt x="134448" y="63137"/>
                  <a:pt x="134448" y="58057"/>
                </a:cubicBezTo>
                <a:cubicBezTo>
                  <a:pt x="134448" y="52977"/>
                  <a:pt x="130361" y="48890"/>
                  <a:pt x="125281" y="48890"/>
                </a:cubicBezTo>
                <a:lnTo>
                  <a:pt x="58057" y="48890"/>
                </a:lnTo>
                <a:cubicBezTo>
                  <a:pt x="52977" y="48890"/>
                  <a:pt x="48890" y="52977"/>
                  <a:pt x="48890" y="58057"/>
                </a:cubicBezTo>
                <a:close/>
                <a:moveTo>
                  <a:pt x="58057" y="85558"/>
                </a:moveTo>
                <a:cubicBezTo>
                  <a:pt x="52977" y="85558"/>
                  <a:pt x="48890" y="89645"/>
                  <a:pt x="48890" y="94725"/>
                </a:cubicBezTo>
                <a:cubicBezTo>
                  <a:pt x="48890" y="99805"/>
                  <a:pt x="52977" y="103892"/>
                  <a:pt x="58057" y="103892"/>
                </a:cubicBezTo>
                <a:lnTo>
                  <a:pt x="125281" y="103892"/>
                </a:lnTo>
                <a:cubicBezTo>
                  <a:pt x="130361" y="103892"/>
                  <a:pt x="134448" y="99805"/>
                  <a:pt x="134448" y="94725"/>
                </a:cubicBezTo>
                <a:cubicBezTo>
                  <a:pt x="134448" y="89645"/>
                  <a:pt x="130361" y="85558"/>
                  <a:pt x="125281" y="85558"/>
                </a:cubicBezTo>
                <a:lnTo>
                  <a:pt x="58057" y="85558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6" name="Text 24"/>
          <p:cNvSpPr/>
          <p:nvPr/>
        </p:nvSpPr>
        <p:spPr>
          <a:xfrm>
            <a:off x="4772144" y="7822436"/>
            <a:ext cx="1283368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BooksCorpus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1134" y="8360229"/>
            <a:ext cx="3348980" cy="488902"/>
          </a:xfrm>
          <a:custGeom>
            <a:avLst/>
            <a:gdLst/>
            <a:ahLst/>
            <a:cxnLst/>
            <a:rect l="l" t="t" r="r" b="b"/>
            <a:pathLst>
              <a:path w="3348980" h="488902">
                <a:moveTo>
                  <a:pt x="48890" y="0"/>
                </a:moveTo>
                <a:lnTo>
                  <a:pt x="3300090" y="0"/>
                </a:lnTo>
                <a:cubicBezTo>
                  <a:pt x="3327092" y="0"/>
                  <a:pt x="3348980" y="21889"/>
                  <a:pt x="3348980" y="48890"/>
                </a:cubicBezTo>
                <a:lnTo>
                  <a:pt x="3348980" y="440012"/>
                </a:lnTo>
                <a:cubicBezTo>
                  <a:pt x="3348980" y="467013"/>
                  <a:pt x="3327092" y="488902"/>
                  <a:pt x="3300090" y="488902"/>
                </a:cubicBezTo>
                <a:lnTo>
                  <a:pt x="48890" y="488902"/>
                </a:lnTo>
                <a:cubicBezTo>
                  <a:pt x="21907" y="488902"/>
                  <a:pt x="0" y="466995"/>
                  <a:pt x="0" y="440012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8" name="Shape 26"/>
          <p:cNvSpPr/>
          <p:nvPr/>
        </p:nvSpPr>
        <p:spPr>
          <a:xfrm>
            <a:off x="941137" y="8506899"/>
            <a:ext cx="220006" cy="195561"/>
          </a:xfrm>
          <a:custGeom>
            <a:avLst/>
            <a:gdLst/>
            <a:ahLst/>
            <a:cxnLst/>
            <a:rect l="l" t="t" r="r" b="b"/>
            <a:pathLst>
              <a:path w="220006" h="195561">
                <a:moveTo>
                  <a:pt x="137809" y="458"/>
                </a:moveTo>
                <a:cubicBezTo>
                  <a:pt x="131316" y="-1413"/>
                  <a:pt x="124555" y="2368"/>
                  <a:pt x="122684" y="8861"/>
                </a:cubicBezTo>
                <a:lnTo>
                  <a:pt x="73794" y="179977"/>
                </a:lnTo>
                <a:cubicBezTo>
                  <a:pt x="71922" y="186470"/>
                  <a:pt x="75703" y="193231"/>
                  <a:pt x="82197" y="195103"/>
                </a:cubicBezTo>
                <a:cubicBezTo>
                  <a:pt x="88690" y="196974"/>
                  <a:pt x="95451" y="193193"/>
                  <a:pt x="97322" y="186700"/>
                </a:cubicBezTo>
                <a:lnTo>
                  <a:pt x="146212" y="15584"/>
                </a:lnTo>
                <a:cubicBezTo>
                  <a:pt x="148084" y="9091"/>
                  <a:pt x="144303" y="2330"/>
                  <a:pt x="137809" y="458"/>
                </a:cubicBezTo>
                <a:close/>
                <a:moveTo>
                  <a:pt x="162484" y="52442"/>
                </a:moveTo>
                <a:cubicBezTo>
                  <a:pt x="157709" y="57217"/>
                  <a:pt x="157709" y="64971"/>
                  <a:pt x="162484" y="69745"/>
                </a:cubicBezTo>
                <a:lnTo>
                  <a:pt x="190519" y="97780"/>
                </a:lnTo>
                <a:lnTo>
                  <a:pt x="162484" y="125816"/>
                </a:lnTo>
                <a:cubicBezTo>
                  <a:pt x="157709" y="130590"/>
                  <a:pt x="157709" y="138344"/>
                  <a:pt x="162484" y="143118"/>
                </a:cubicBezTo>
                <a:cubicBezTo>
                  <a:pt x="167258" y="147893"/>
                  <a:pt x="175012" y="147893"/>
                  <a:pt x="179786" y="143118"/>
                </a:cubicBezTo>
                <a:lnTo>
                  <a:pt x="216454" y="106451"/>
                </a:lnTo>
                <a:cubicBezTo>
                  <a:pt x="221228" y="101676"/>
                  <a:pt x="221228" y="93923"/>
                  <a:pt x="216454" y="89148"/>
                </a:cubicBezTo>
                <a:lnTo>
                  <a:pt x="179786" y="52481"/>
                </a:lnTo>
                <a:cubicBezTo>
                  <a:pt x="175012" y="47706"/>
                  <a:pt x="167258" y="47706"/>
                  <a:pt x="162484" y="52481"/>
                </a:cubicBezTo>
                <a:close/>
                <a:moveTo>
                  <a:pt x="57561" y="52442"/>
                </a:moveTo>
                <a:cubicBezTo>
                  <a:pt x="52786" y="47668"/>
                  <a:pt x="45032" y="47668"/>
                  <a:pt x="40258" y="52442"/>
                </a:cubicBezTo>
                <a:lnTo>
                  <a:pt x="3590" y="89110"/>
                </a:lnTo>
                <a:cubicBezTo>
                  <a:pt x="-1184" y="93885"/>
                  <a:pt x="-1184" y="101638"/>
                  <a:pt x="3590" y="106413"/>
                </a:cubicBezTo>
                <a:lnTo>
                  <a:pt x="40258" y="143080"/>
                </a:lnTo>
                <a:cubicBezTo>
                  <a:pt x="45032" y="147855"/>
                  <a:pt x="52786" y="147855"/>
                  <a:pt x="57561" y="143080"/>
                </a:cubicBezTo>
                <a:cubicBezTo>
                  <a:pt x="62335" y="138306"/>
                  <a:pt x="62335" y="130552"/>
                  <a:pt x="57561" y="125778"/>
                </a:cubicBezTo>
                <a:lnTo>
                  <a:pt x="29525" y="97780"/>
                </a:lnTo>
                <a:lnTo>
                  <a:pt x="57522" y="69745"/>
                </a:lnTo>
                <a:cubicBezTo>
                  <a:pt x="62297" y="64971"/>
                  <a:pt x="62297" y="57217"/>
                  <a:pt x="57522" y="52442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9" name="Text 27"/>
          <p:cNvSpPr/>
          <p:nvPr/>
        </p:nvSpPr>
        <p:spPr>
          <a:xfrm>
            <a:off x="1271146" y="8458009"/>
            <a:ext cx="721131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332132" y="8360229"/>
            <a:ext cx="3348980" cy="488902"/>
          </a:xfrm>
          <a:custGeom>
            <a:avLst/>
            <a:gdLst/>
            <a:ahLst/>
            <a:cxnLst/>
            <a:rect l="l" t="t" r="r" b="b"/>
            <a:pathLst>
              <a:path w="3348980" h="488902">
                <a:moveTo>
                  <a:pt x="48890" y="0"/>
                </a:moveTo>
                <a:lnTo>
                  <a:pt x="3300090" y="0"/>
                </a:lnTo>
                <a:cubicBezTo>
                  <a:pt x="3327092" y="0"/>
                  <a:pt x="3348980" y="21889"/>
                  <a:pt x="3348980" y="48890"/>
                </a:cubicBezTo>
                <a:lnTo>
                  <a:pt x="3348980" y="440012"/>
                </a:lnTo>
                <a:cubicBezTo>
                  <a:pt x="3348980" y="467013"/>
                  <a:pt x="3327092" y="488902"/>
                  <a:pt x="3300090" y="488902"/>
                </a:cubicBezTo>
                <a:lnTo>
                  <a:pt x="48890" y="488902"/>
                </a:lnTo>
                <a:cubicBezTo>
                  <a:pt x="21907" y="488902"/>
                  <a:pt x="0" y="466995"/>
                  <a:pt x="0" y="440012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1" name="Shape 29"/>
          <p:cNvSpPr/>
          <p:nvPr/>
        </p:nvSpPr>
        <p:spPr>
          <a:xfrm>
            <a:off x="4442135" y="8506899"/>
            <a:ext cx="220006" cy="195561"/>
          </a:xfrm>
          <a:custGeom>
            <a:avLst/>
            <a:gdLst/>
            <a:ahLst/>
            <a:cxnLst/>
            <a:rect l="l" t="t" r="r" b="b"/>
            <a:pathLst>
              <a:path w="220006" h="195561">
                <a:moveTo>
                  <a:pt x="18334" y="74787"/>
                </a:moveTo>
                <a:lnTo>
                  <a:pt x="98239" y="107673"/>
                </a:lnTo>
                <a:cubicBezTo>
                  <a:pt x="101982" y="109201"/>
                  <a:pt x="105954" y="110003"/>
                  <a:pt x="110003" y="110003"/>
                </a:cubicBezTo>
                <a:cubicBezTo>
                  <a:pt x="114052" y="110003"/>
                  <a:pt x="118024" y="109201"/>
                  <a:pt x="121767" y="107673"/>
                </a:cubicBezTo>
                <a:lnTo>
                  <a:pt x="214353" y="69554"/>
                </a:lnTo>
                <a:cubicBezTo>
                  <a:pt x="217791" y="68141"/>
                  <a:pt x="220006" y="64818"/>
                  <a:pt x="220006" y="61113"/>
                </a:cubicBezTo>
                <a:cubicBezTo>
                  <a:pt x="220006" y="57408"/>
                  <a:pt x="217791" y="54085"/>
                  <a:pt x="214353" y="52672"/>
                </a:cubicBezTo>
                <a:lnTo>
                  <a:pt x="121767" y="14552"/>
                </a:lnTo>
                <a:cubicBezTo>
                  <a:pt x="118024" y="13025"/>
                  <a:pt x="114052" y="12223"/>
                  <a:pt x="110003" y="12223"/>
                </a:cubicBezTo>
                <a:cubicBezTo>
                  <a:pt x="105954" y="12223"/>
                  <a:pt x="101982" y="13025"/>
                  <a:pt x="98239" y="14552"/>
                </a:cubicBezTo>
                <a:lnTo>
                  <a:pt x="5653" y="52672"/>
                </a:lnTo>
                <a:cubicBezTo>
                  <a:pt x="2215" y="54085"/>
                  <a:pt x="0" y="57408"/>
                  <a:pt x="0" y="61113"/>
                </a:cubicBezTo>
                <a:lnTo>
                  <a:pt x="0" y="174171"/>
                </a:lnTo>
                <a:cubicBezTo>
                  <a:pt x="0" y="179251"/>
                  <a:pt x="4087" y="183338"/>
                  <a:pt x="9167" y="183338"/>
                </a:cubicBezTo>
                <a:cubicBezTo>
                  <a:pt x="14247" y="183338"/>
                  <a:pt x="18334" y="179251"/>
                  <a:pt x="18334" y="174171"/>
                </a:cubicBezTo>
                <a:lnTo>
                  <a:pt x="18334" y="74787"/>
                </a:lnTo>
                <a:close/>
                <a:moveTo>
                  <a:pt x="36668" y="102173"/>
                </a:moveTo>
                <a:lnTo>
                  <a:pt x="36668" y="146671"/>
                </a:lnTo>
                <a:cubicBezTo>
                  <a:pt x="36668" y="166914"/>
                  <a:pt x="69516" y="183338"/>
                  <a:pt x="110003" y="183338"/>
                </a:cubicBezTo>
                <a:cubicBezTo>
                  <a:pt x="150490" y="183338"/>
                  <a:pt x="183338" y="166914"/>
                  <a:pt x="183338" y="146671"/>
                </a:cubicBezTo>
                <a:lnTo>
                  <a:pt x="183338" y="102135"/>
                </a:lnTo>
                <a:lnTo>
                  <a:pt x="128757" y="124632"/>
                </a:lnTo>
                <a:cubicBezTo>
                  <a:pt x="122798" y="127076"/>
                  <a:pt x="116458" y="128337"/>
                  <a:pt x="110003" y="128337"/>
                </a:cubicBezTo>
                <a:cubicBezTo>
                  <a:pt x="103548" y="128337"/>
                  <a:pt x="97208" y="127076"/>
                  <a:pt x="91249" y="124632"/>
                </a:cubicBezTo>
                <a:lnTo>
                  <a:pt x="36668" y="102135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2" name="Text 30"/>
          <p:cNvSpPr/>
          <p:nvPr/>
        </p:nvSpPr>
        <p:spPr>
          <a:xfrm>
            <a:off x="4772144" y="8458009"/>
            <a:ext cx="562238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ArXiv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97588" y="1808938"/>
            <a:ext cx="7467982" cy="3886773"/>
          </a:xfrm>
          <a:custGeom>
            <a:avLst/>
            <a:gdLst/>
            <a:ahLst/>
            <a:cxnLst/>
            <a:rect l="l" t="t" r="r" b="b"/>
            <a:pathLst>
              <a:path w="7467982" h="3886773">
                <a:moveTo>
                  <a:pt x="48890" y="0"/>
                </a:moveTo>
                <a:lnTo>
                  <a:pt x="7321295" y="0"/>
                </a:lnTo>
                <a:cubicBezTo>
                  <a:pt x="7402308" y="0"/>
                  <a:pt x="7467982" y="65674"/>
                  <a:pt x="7467982" y="146687"/>
                </a:cubicBezTo>
                <a:lnTo>
                  <a:pt x="7467982" y="3740086"/>
                </a:lnTo>
                <a:cubicBezTo>
                  <a:pt x="7467982" y="3821099"/>
                  <a:pt x="7402308" y="3886773"/>
                  <a:pt x="7321295" y="3886773"/>
                </a:cubicBezTo>
                <a:lnTo>
                  <a:pt x="48890" y="3886773"/>
                </a:lnTo>
                <a:cubicBezTo>
                  <a:pt x="21889" y="3886773"/>
                  <a:pt x="0" y="3864884"/>
                  <a:pt x="0" y="3837883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34" name="Shape 32"/>
          <p:cNvSpPr/>
          <p:nvPr/>
        </p:nvSpPr>
        <p:spPr>
          <a:xfrm>
            <a:off x="8297588" y="1808938"/>
            <a:ext cx="48890" cy="3886773"/>
          </a:xfrm>
          <a:custGeom>
            <a:avLst/>
            <a:gdLst/>
            <a:ahLst/>
            <a:cxnLst/>
            <a:rect l="l" t="t" r="r" b="b"/>
            <a:pathLst>
              <a:path w="48890" h="3886773">
                <a:moveTo>
                  <a:pt x="48890" y="0"/>
                </a:moveTo>
                <a:lnTo>
                  <a:pt x="48890" y="0"/>
                </a:lnTo>
                <a:lnTo>
                  <a:pt x="48890" y="3886773"/>
                </a:lnTo>
                <a:lnTo>
                  <a:pt x="48890" y="3886773"/>
                </a:lnTo>
                <a:cubicBezTo>
                  <a:pt x="21889" y="3886773"/>
                  <a:pt x="0" y="3864884"/>
                  <a:pt x="0" y="3837883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5" name="Shape 33"/>
          <p:cNvSpPr/>
          <p:nvPr/>
        </p:nvSpPr>
        <p:spPr>
          <a:xfrm>
            <a:off x="8615374" y="2102280"/>
            <a:ext cx="586683" cy="586683"/>
          </a:xfrm>
          <a:custGeom>
            <a:avLst/>
            <a:gdLst/>
            <a:ahLst/>
            <a:cxnLst/>
            <a:rect l="l" t="t" r="r" b="b"/>
            <a:pathLst>
              <a:path w="586683" h="586683">
                <a:moveTo>
                  <a:pt x="97782" y="0"/>
                </a:moveTo>
                <a:lnTo>
                  <a:pt x="488900" y="0"/>
                </a:lnTo>
                <a:cubicBezTo>
                  <a:pt x="542904" y="0"/>
                  <a:pt x="586683" y="43779"/>
                  <a:pt x="586683" y="97782"/>
                </a:cubicBezTo>
                <a:lnTo>
                  <a:pt x="586683" y="488900"/>
                </a:lnTo>
                <a:cubicBezTo>
                  <a:pt x="586683" y="542904"/>
                  <a:pt x="542904" y="586683"/>
                  <a:pt x="488900" y="586683"/>
                </a:cubicBezTo>
                <a:lnTo>
                  <a:pt x="97782" y="586683"/>
                </a:lnTo>
                <a:cubicBezTo>
                  <a:pt x="43779" y="586683"/>
                  <a:pt x="0" y="542904"/>
                  <a:pt x="0" y="488900"/>
                </a:cubicBezTo>
                <a:lnTo>
                  <a:pt x="0" y="97782"/>
                </a:lnTo>
                <a:cubicBezTo>
                  <a:pt x="0" y="43815"/>
                  <a:pt x="43815" y="0"/>
                  <a:pt x="9778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8801768" y="2273395"/>
            <a:ext cx="213895" cy="244451"/>
          </a:xfrm>
          <a:custGeom>
            <a:avLst/>
            <a:gdLst/>
            <a:ahLst/>
            <a:cxnLst/>
            <a:rect l="l" t="t" r="r" b="b"/>
            <a:pathLst>
              <a:path w="213895" h="244451">
                <a:moveTo>
                  <a:pt x="30556" y="15278"/>
                </a:moveTo>
                <a:cubicBezTo>
                  <a:pt x="13703" y="15278"/>
                  <a:pt x="0" y="28981"/>
                  <a:pt x="0" y="45835"/>
                </a:cubicBezTo>
                <a:lnTo>
                  <a:pt x="0" y="76391"/>
                </a:lnTo>
                <a:cubicBezTo>
                  <a:pt x="0" y="93245"/>
                  <a:pt x="13703" y="106947"/>
                  <a:pt x="30556" y="106947"/>
                </a:cubicBezTo>
                <a:lnTo>
                  <a:pt x="183338" y="106947"/>
                </a:lnTo>
                <a:cubicBezTo>
                  <a:pt x="200192" y="106947"/>
                  <a:pt x="213895" y="93245"/>
                  <a:pt x="213895" y="76391"/>
                </a:cubicBezTo>
                <a:lnTo>
                  <a:pt x="213895" y="45835"/>
                </a:lnTo>
                <a:cubicBezTo>
                  <a:pt x="213895" y="28981"/>
                  <a:pt x="200192" y="15278"/>
                  <a:pt x="183338" y="15278"/>
                </a:cubicBezTo>
                <a:lnTo>
                  <a:pt x="30556" y="15278"/>
                </a:lnTo>
                <a:close/>
                <a:moveTo>
                  <a:pt x="133684" y="49654"/>
                </a:moveTo>
                <a:cubicBezTo>
                  <a:pt x="140008" y="49654"/>
                  <a:pt x="145143" y="54789"/>
                  <a:pt x="145143" y="61113"/>
                </a:cubicBezTo>
                <a:cubicBezTo>
                  <a:pt x="145143" y="67437"/>
                  <a:pt x="140008" y="72571"/>
                  <a:pt x="133684" y="72571"/>
                </a:cubicBezTo>
                <a:cubicBezTo>
                  <a:pt x="127360" y="72571"/>
                  <a:pt x="122226" y="67437"/>
                  <a:pt x="122226" y="61113"/>
                </a:cubicBezTo>
                <a:cubicBezTo>
                  <a:pt x="122226" y="54789"/>
                  <a:pt x="127360" y="49654"/>
                  <a:pt x="133684" y="49654"/>
                </a:cubicBezTo>
                <a:close/>
                <a:moveTo>
                  <a:pt x="160421" y="61113"/>
                </a:moveTo>
                <a:cubicBezTo>
                  <a:pt x="160421" y="54789"/>
                  <a:pt x="165556" y="49654"/>
                  <a:pt x="171880" y="49654"/>
                </a:cubicBezTo>
                <a:cubicBezTo>
                  <a:pt x="178204" y="49654"/>
                  <a:pt x="183338" y="54789"/>
                  <a:pt x="183338" y="61113"/>
                </a:cubicBezTo>
                <a:cubicBezTo>
                  <a:pt x="183338" y="67437"/>
                  <a:pt x="178204" y="72571"/>
                  <a:pt x="171880" y="72571"/>
                </a:cubicBezTo>
                <a:cubicBezTo>
                  <a:pt x="165556" y="72571"/>
                  <a:pt x="160421" y="67437"/>
                  <a:pt x="160421" y="61113"/>
                </a:cubicBezTo>
                <a:close/>
                <a:moveTo>
                  <a:pt x="30556" y="137504"/>
                </a:moveTo>
                <a:cubicBezTo>
                  <a:pt x="13703" y="137504"/>
                  <a:pt x="0" y="151206"/>
                  <a:pt x="0" y="168060"/>
                </a:cubicBezTo>
                <a:lnTo>
                  <a:pt x="0" y="198617"/>
                </a:lnTo>
                <a:cubicBezTo>
                  <a:pt x="0" y="215470"/>
                  <a:pt x="13703" y="229173"/>
                  <a:pt x="30556" y="229173"/>
                </a:cubicBezTo>
                <a:lnTo>
                  <a:pt x="183338" y="229173"/>
                </a:lnTo>
                <a:cubicBezTo>
                  <a:pt x="200192" y="229173"/>
                  <a:pt x="213895" y="215470"/>
                  <a:pt x="213895" y="198617"/>
                </a:cubicBezTo>
                <a:lnTo>
                  <a:pt x="213895" y="168060"/>
                </a:lnTo>
                <a:cubicBezTo>
                  <a:pt x="213895" y="151206"/>
                  <a:pt x="200192" y="137504"/>
                  <a:pt x="183338" y="137504"/>
                </a:cubicBezTo>
                <a:lnTo>
                  <a:pt x="30556" y="137504"/>
                </a:lnTo>
                <a:close/>
                <a:moveTo>
                  <a:pt x="133684" y="171880"/>
                </a:moveTo>
                <a:cubicBezTo>
                  <a:pt x="140008" y="171880"/>
                  <a:pt x="145143" y="177014"/>
                  <a:pt x="145143" y="183338"/>
                </a:cubicBezTo>
                <a:cubicBezTo>
                  <a:pt x="145143" y="189663"/>
                  <a:pt x="140008" y="194797"/>
                  <a:pt x="133684" y="194797"/>
                </a:cubicBezTo>
                <a:cubicBezTo>
                  <a:pt x="127360" y="194797"/>
                  <a:pt x="122226" y="189663"/>
                  <a:pt x="122226" y="183338"/>
                </a:cubicBezTo>
                <a:cubicBezTo>
                  <a:pt x="122226" y="177014"/>
                  <a:pt x="127360" y="171880"/>
                  <a:pt x="133684" y="171880"/>
                </a:cubicBezTo>
                <a:close/>
                <a:moveTo>
                  <a:pt x="160421" y="183338"/>
                </a:moveTo>
                <a:cubicBezTo>
                  <a:pt x="160421" y="177014"/>
                  <a:pt x="165556" y="171880"/>
                  <a:pt x="171880" y="171880"/>
                </a:cubicBezTo>
                <a:cubicBezTo>
                  <a:pt x="178204" y="171880"/>
                  <a:pt x="183338" y="177014"/>
                  <a:pt x="183338" y="183338"/>
                </a:cubicBezTo>
                <a:cubicBezTo>
                  <a:pt x="183338" y="189663"/>
                  <a:pt x="178204" y="194797"/>
                  <a:pt x="171880" y="194797"/>
                </a:cubicBezTo>
                <a:cubicBezTo>
                  <a:pt x="165556" y="194797"/>
                  <a:pt x="160421" y="189663"/>
                  <a:pt x="160421" y="183338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7" name="Text 35"/>
          <p:cNvSpPr/>
          <p:nvPr/>
        </p:nvSpPr>
        <p:spPr>
          <a:xfrm>
            <a:off x="9397618" y="2102280"/>
            <a:ext cx="3373426" cy="3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1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算力消耗：训练成本最高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15374" y="2884523"/>
            <a:ext cx="6954635" cy="953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预训练是</a:t>
            </a:r>
            <a:pPr>
              <a:lnSpc>
                <a:spcPct val="140000"/>
              </a:lnSpc>
            </a:pPr>
            <a:r>
              <a:rPr lang="en-US" sz="154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算力消耗最大的阶段</a:t>
            </a:r>
            <a:pPr>
              <a:lnSpc>
                <a:spcPct val="14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，通常需要数千张高端GPU/TPU集群运行数周至数月。例如，训练一个千亿参数模型可能需要</a:t>
            </a:r>
            <a:pPr>
              <a:lnSpc>
                <a:spcPct val="140000"/>
              </a:lnSpc>
            </a:pPr>
            <a:r>
              <a:rPr lang="en-US" sz="154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千卡×月</a:t>
            </a:r>
            <a:pPr>
              <a:lnSpc>
                <a:spcPct val="14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级别的计算资源，成本可达数百万至数千万美元。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615374" y="4033444"/>
            <a:ext cx="6856854" cy="1368926"/>
          </a:xfrm>
          <a:custGeom>
            <a:avLst/>
            <a:gdLst/>
            <a:ahLst/>
            <a:cxnLst/>
            <a:rect l="l" t="t" r="r" b="b"/>
            <a:pathLst>
              <a:path w="6856854" h="1368926">
                <a:moveTo>
                  <a:pt x="97782" y="0"/>
                </a:moveTo>
                <a:lnTo>
                  <a:pt x="6759072" y="0"/>
                </a:lnTo>
                <a:cubicBezTo>
                  <a:pt x="6813075" y="0"/>
                  <a:pt x="6856854" y="43779"/>
                  <a:pt x="6856854" y="97782"/>
                </a:cubicBezTo>
                <a:lnTo>
                  <a:pt x="6856854" y="1271144"/>
                </a:lnTo>
                <a:cubicBezTo>
                  <a:pt x="6856854" y="1325148"/>
                  <a:pt x="6813075" y="1368926"/>
                  <a:pt x="6759072" y="1368926"/>
                </a:cubicBezTo>
                <a:lnTo>
                  <a:pt x="97782" y="1368926"/>
                </a:lnTo>
                <a:cubicBezTo>
                  <a:pt x="43779" y="1368926"/>
                  <a:pt x="0" y="1325148"/>
                  <a:pt x="0" y="1271144"/>
                </a:cubicBezTo>
                <a:lnTo>
                  <a:pt x="0" y="97782"/>
                </a:lnTo>
                <a:cubicBezTo>
                  <a:pt x="0" y="43815"/>
                  <a:pt x="43815" y="0"/>
                  <a:pt x="97782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0" name="Text 38"/>
          <p:cNvSpPr/>
          <p:nvPr/>
        </p:nvSpPr>
        <p:spPr>
          <a:xfrm>
            <a:off x="8810935" y="4277895"/>
            <a:ext cx="1271146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训练成本估算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3771192" y="4229005"/>
            <a:ext cx="1650045" cy="3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1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$5M-$20M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810935" y="4717907"/>
            <a:ext cx="6465732" cy="146671"/>
          </a:xfrm>
          <a:custGeom>
            <a:avLst/>
            <a:gdLst/>
            <a:ahLst/>
            <a:cxnLst/>
            <a:rect l="l" t="t" r="r" b="b"/>
            <a:pathLst>
              <a:path w="6465732" h="146671">
                <a:moveTo>
                  <a:pt x="73335" y="0"/>
                </a:moveTo>
                <a:lnTo>
                  <a:pt x="6392397" y="0"/>
                </a:lnTo>
                <a:cubicBezTo>
                  <a:pt x="6432899" y="0"/>
                  <a:pt x="6465732" y="32833"/>
                  <a:pt x="6465732" y="73335"/>
                </a:cubicBezTo>
                <a:lnTo>
                  <a:pt x="6465732" y="73335"/>
                </a:lnTo>
                <a:cubicBezTo>
                  <a:pt x="6465732" y="113837"/>
                  <a:pt x="6432899" y="146671"/>
                  <a:pt x="6392397" y="146671"/>
                </a:cubicBezTo>
                <a:lnTo>
                  <a:pt x="73335" y="146671"/>
                </a:lnTo>
                <a:cubicBezTo>
                  <a:pt x="32860" y="146671"/>
                  <a:pt x="0" y="113810"/>
                  <a:pt x="0" y="73335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43" name="Shape 41"/>
          <p:cNvSpPr/>
          <p:nvPr/>
        </p:nvSpPr>
        <p:spPr>
          <a:xfrm>
            <a:off x="8810935" y="4717907"/>
            <a:ext cx="5500150" cy="146671"/>
          </a:xfrm>
          <a:custGeom>
            <a:avLst/>
            <a:gdLst/>
            <a:ahLst/>
            <a:cxnLst/>
            <a:rect l="l" t="t" r="r" b="b"/>
            <a:pathLst>
              <a:path w="5500150" h="146671">
                <a:moveTo>
                  <a:pt x="73335" y="0"/>
                </a:moveTo>
                <a:lnTo>
                  <a:pt x="5426815" y="0"/>
                </a:lnTo>
                <a:cubicBezTo>
                  <a:pt x="5467317" y="0"/>
                  <a:pt x="5500150" y="32833"/>
                  <a:pt x="5500150" y="73335"/>
                </a:cubicBezTo>
                <a:lnTo>
                  <a:pt x="5500150" y="73335"/>
                </a:lnTo>
                <a:cubicBezTo>
                  <a:pt x="5500150" y="113837"/>
                  <a:pt x="5467317" y="146671"/>
                  <a:pt x="5426815" y="146671"/>
                </a:cubicBezTo>
                <a:lnTo>
                  <a:pt x="73335" y="146671"/>
                </a:lnTo>
                <a:cubicBezTo>
                  <a:pt x="32860" y="146671"/>
                  <a:pt x="0" y="113810"/>
                  <a:pt x="0" y="73335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gradFill rotWithShape="1" flip="none">
            <a:gsLst>
              <a:gs pos="0">
                <a:srgbClr val="00A67E"/>
              </a:gs>
              <a:gs pos="100000">
                <a:srgbClr val="00A67E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8810935" y="4962358"/>
            <a:ext cx="6551290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对应千亿参数模型的预训练阶段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97588" y="5940162"/>
            <a:ext cx="7467982" cy="3006749"/>
          </a:xfrm>
          <a:custGeom>
            <a:avLst/>
            <a:gdLst/>
            <a:ahLst/>
            <a:cxnLst/>
            <a:rect l="l" t="t" r="r" b="b"/>
            <a:pathLst>
              <a:path w="7467982" h="3006749">
                <a:moveTo>
                  <a:pt x="48890" y="0"/>
                </a:moveTo>
                <a:lnTo>
                  <a:pt x="7321313" y="0"/>
                </a:lnTo>
                <a:cubicBezTo>
                  <a:pt x="7402316" y="0"/>
                  <a:pt x="7467982" y="65666"/>
                  <a:pt x="7467982" y="146669"/>
                </a:cubicBezTo>
                <a:lnTo>
                  <a:pt x="7467982" y="2860080"/>
                </a:lnTo>
                <a:cubicBezTo>
                  <a:pt x="7467982" y="2941083"/>
                  <a:pt x="7402316" y="3006749"/>
                  <a:pt x="7321313" y="3006749"/>
                </a:cubicBezTo>
                <a:lnTo>
                  <a:pt x="48890" y="3006749"/>
                </a:lnTo>
                <a:cubicBezTo>
                  <a:pt x="21907" y="3006749"/>
                  <a:pt x="0" y="2984842"/>
                  <a:pt x="0" y="2957859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46" name="Shape 44"/>
          <p:cNvSpPr/>
          <p:nvPr/>
        </p:nvSpPr>
        <p:spPr>
          <a:xfrm>
            <a:off x="8297588" y="5940162"/>
            <a:ext cx="48890" cy="3006749"/>
          </a:xfrm>
          <a:custGeom>
            <a:avLst/>
            <a:gdLst/>
            <a:ahLst/>
            <a:cxnLst/>
            <a:rect l="l" t="t" r="r" b="b"/>
            <a:pathLst>
              <a:path w="48890" h="3006749">
                <a:moveTo>
                  <a:pt x="48890" y="0"/>
                </a:moveTo>
                <a:lnTo>
                  <a:pt x="48890" y="0"/>
                </a:lnTo>
                <a:lnTo>
                  <a:pt x="48890" y="3006749"/>
                </a:lnTo>
                <a:lnTo>
                  <a:pt x="48890" y="3006749"/>
                </a:lnTo>
                <a:cubicBezTo>
                  <a:pt x="21907" y="3006749"/>
                  <a:pt x="0" y="2984842"/>
                  <a:pt x="0" y="2957859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7" name="Shape 45"/>
          <p:cNvSpPr/>
          <p:nvPr/>
        </p:nvSpPr>
        <p:spPr>
          <a:xfrm>
            <a:off x="8615374" y="6233504"/>
            <a:ext cx="586683" cy="586683"/>
          </a:xfrm>
          <a:custGeom>
            <a:avLst/>
            <a:gdLst/>
            <a:ahLst/>
            <a:cxnLst/>
            <a:rect l="l" t="t" r="r" b="b"/>
            <a:pathLst>
              <a:path w="586683" h="586683">
                <a:moveTo>
                  <a:pt x="97782" y="0"/>
                </a:moveTo>
                <a:lnTo>
                  <a:pt x="488900" y="0"/>
                </a:lnTo>
                <a:cubicBezTo>
                  <a:pt x="542904" y="0"/>
                  <a:pt x="586683" y="43779"/>
                  <a:pt x="586683" y="97782"/>
                </a:cubicBezTo>
                <a:lnTo>
                  <a:pt x="586683" y="488900"/>
                </a:lnTo>
                <a:cubicBezTo>
                  <a:pt x="586683" y="542904"/>
                  <a:pt x="542904" y="586683"/>
                  <a:pt x="488900" y="586683"/>
                </a:cubicBezTo>
                <a:lnTo>
                  <a:pt x="97782" y="586683"/>
                </a:lnTo>
                <a:cubicBezTo>
                  <a:pt x="43779" y="586683"/>
                  <a:pt x="0" y="542904"/>
                  <a:pt x="0" y="488900"/>
                </a:cubicBezTo>
                <a:lnTo>
                  <a:pt x="0" y="97782"/>
                </a:lnTo>
                <a:cubicBezTo>
                  <a:pt x="0" y="43815"/>
                  <a:pt x="43815" y="0"/>
                  <a:pt x="9778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8786490" y="6404620"/>
            <a:ext cx="244451" cy="244451"/>
          </a:xfrm>
          <a:custGeom>
            <a:avLst/>
            <a:gdLst/>
            <a:ahLst/>
            <a:cxnLst/>
            <a:rect l="l" t="t" r="r" b="b"/>
            <a:pathLst>
              <a:path w="244451" h="244451">
                <a:moveTo>
                  <a:pt x="122226" y="0"/>
                </a:moveTo>
                <a:cubicBezTo>
                  <a:pt x="129244" y="0"/>
                  <a:pt x="135689" y="3867"/>
                  <a:pt x="139032" y="10026"/>
                </a:cubicBezTo>
                <a:lnTo>
                  <a:pt x="242159" y="201004"/>
                </a:lnTo>
                <a:cubicBezTo>
                  <a:pt x="245358" y="206924"/>
                  <a:pt x="245215" y="214086"/>
                  <a:pt x="241777" y="219863"/>
                </a:cubicBezTo>
                <a:cubicBezTo>
                  <a:pt x="238340" y="225640"/>
                  <a:pt x="232085" y="229173"/>
                  <a:pt x="225353" y="229173"/>
                </a:cubicBezTo>
                <a:lnTo>
                  <a:pt x="19098" y="229173"/>
                </a:lnTo>
                <a:cubicBezTo>
                  <a:pt x="12366" y="229173"/>
                  <a:pt x="6159" y="225640"/>
                  <a:pt x="2674" y="219863"/>
                </a:cubicBezTo>
                <a:cubicBezTo>
                  <a:pt x="-812" y="214086"/>
                  <a:pt x="-907" y="206924"/>
                  <a:pt x="2292" y="201004"/>
                </a:cubicBezTo>
                <a:lnTo>
                  <a:pt x="105420" y="10026"/>
                </a:lnTo>
                <a:cubicBezTo>
                  <a:pt x="108762" y="3867"/>
                  <a:pt x="115207" y="0"/>
                  <a:pt x="122226" y="0"/>
                </a:cubicBezTo>
                <a:close/>
                <a:moveTo>
                  <a:pt x="122226" y="80211"/>
                </a:moveTo>
                <a:cubicBezTo>
                  <a:pt x="115876" y="80211"/>
                  <a:pt x="110767" y="85319"/>
                  <a:pt x="110767" y="91669"/>
                </a:cubicBezTo>
                <a:lnTo>
                  <a:pt x="110767" y="145143"/>
                </a:lnTo>
                <a:cubicBezTo>
                  <a:pt x="110767" y="151493"/>
                  <a:pt x="115876" y="156602"/>
                  <a:pt x="122226" y="156602"/>
                </a:cubicBezTo>
                <a:cubicBezTo>
                  <a:pt x="128576" y="156602"/>
                  <a:pt x="133684" y="151493"/>
                  <a:pt x="133684" y="145143"/>
                </a:cubicBezTo>
                <a:lnTo>
                  <a:pt x="133684" y="91669"/>
                </a:lnTo>
                <a:cubicBezTo>
                  <a:pt x="133684" y="85319"/>
                  <a:pt x="128576" y="80211"/>
                  <a:pt x="122226" y="80211"/>
                </a:cubicBezTo>
                <a:close/>
                <a:moveTo>
                  <a:pt x="134973" y="183338"/>
                </a:moveTo>
                <a:cubicBezTo>
                  <a:pt x="135263" y="178607"/>
                  <a:pt x="132904" y="174105"/>
                  <a:pt x="128847" y="171651"/>
                </a:cubicBezTo>
                <a:cubicBezTo>
                  <a:pt x="124791" y="169197"/>
                  <a:pt x="119708" y="169197"/>
                  <a:pt x="115652" y="171651"/>
                </a:cubicBezTo>
                <a:cubicBezTo>
                  <a:pt x="111595" y="174105"/>
                  <a:pt x="109236" y="178607"/>
                  <a:pt x="109526" y="183338"/>
                </a:cubicBezTo>
                <a:cubicBezTo>
                  <a:pt x="109236" y="188070"/>
                  <a:pt x="111595" y="192572"/>
                  <a:pt x="115652" y="195026"/>
                </a:cubicBezTo>
                <a:cubicBezTo>
                  <a:pt x="119708" y="197479"/>
                  <a:pt x="124791" y="197479"/>
                  <a:pt x="128847" y="195026"/>
                </a:cubicBezTo>
                <a:cubicBezTo>
                  <a:pt x="132904" y="192572"/>
                  <a:pt x="135263" y="188070"/>
                  <a:pt x="134973" y="183338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9" name="Text 47"/>
          <p:cNvSpPr/>
          <p:nvPr/>
        </p:nvSpPr>
        <p:spPr>
          <a:xfrm>
            <a:off x="9397618" y="6233504"/>
            <a:ext cx="3960108" cy="3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1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阶段成果：会续写但不懂指令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615374" y="7015747"/>
            <a:ext cx="6954635" cy="953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预训练完成后的模型具备强大的</a:t>
            </a:r>
            <a:pPr>
              <a:lnSpc>
                <a:spcPct val="140000"/>
              </a:lnSpc>
            </a:pPr>
            <a:r>
              <a:rPr lang="en-US" sz="154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文本续写能力</a:t>
            </a:r>
            <a:pPr>
              <a:lnSpc>
                <a:spcPct val="140000"/>
              </a:lnSpc>
            </a:pPr>
            <a:r>
              <a:rPr lang="en-US" sz="154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，能够根据前文生成连贯、合理的后续内容。但它尚未学会遵循人类指令，可能答非所问，需要通过后续微调来对齐。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615374" y="8115777"/>
            <a:ext cx="6856854" cy="537792"/>
          </a:xfrm>
          <a:custGeom>
            <a:avLst/>
            <a:gdLst/>
            <a:ahLst/>
            <a:cxnLst/>
            <a:rect l="l" t="t" r="r" b="b"/>
            <a:pathLst>
              <a:path w="6856854" h="537792">
                <a:moveTo>
                  <a:pt x="97781" y="0"/>
                </a:moveTo>
                <a:lnTo>
                  <a:pt x="6759073" y="0"/>
                </a:lnTo>
                <a:cubicBezTo>
                  <a:pt x="6813076" y="0"/>
                  <a:pt x="6856854" y="43778"/>
                  <a:pt x="6856854" y="97781"/>
                </a:cubicBezTo>
                <a:lnTo>
                  <a:pt x="6856854" y="440011"/>
                </a:lnTo>
                <a:cubicBezTo>
                  <a:pt x="6856854" y="494014"/>
                  <a:pt x="6813076" y="537792"/>
                  <a:pt x="6759073" y="537792"/>
                </a:cubicBezTo>
                <a:lnTo>
                  <a:pt x="97781" y="537792"/>
                </a:lnTo>
                <a:cubicBezTo>
                  <a:pt x="43778" y="537792"/>
                  <a:pt x="0" y="494014"/>
                  <a:pt x="0" y="440011"/>
                </a:cubicBezTo>
                <a:lnTo>
                  <a:pt x="0" y="97781"/>
                </a:lnTo>
                <a:cubicBezTo>
                  <a:pt x="0" y="43814"/>
                  <a:pt x="43814" y="0"/>
                  <a:pt x="97781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2" name="Shape 50"/>
          <p:cNvSpPr/>
          <p:nvPr/>
        </p:nvSpPr>
        <p:spPr>
          <a:xfrm>
            <a:off x="8786490" y="8286893"/>
            <a:ext cx="171116" cy="171116"/>
          </a:xfrm>
          <a:custGeom>
            <a:avLst/>
            <a:gdLst/>
            <a:ahLst/>
            <a:cxnLst/>
            <a:rect l="l" t="t" r="r" b="b"/>
            <a:pathLst>
              <a:path w="171116" h="171116">
                <a:moveTo>
                  <a:pt x="85558" y="171116"/>
                </a:moveTo>
                <a:cubicBezTo>
                  <a:pt x="132779" y="171116"/>
                  <a:pt x="171116" y="132779"/>
                  <a:pt x="171116" y="85558"/>
                </a:cubicBezTo>
                <a:cubicBezTo>
                  <a:pt x="171116" y="38337"/>
                  <a:pt x="132779" y="0"/>
                  <a:pt x="85558" y="0"/>
                </a:cubicBezTo>
                <a:cubicBezTo>
                  <a:pt x="38337" y="0"/>
                  <a:pt x="0" y="38337"/>
                  <a:pt x="0" y="85558"/>
                </a:cubicBezTo>
                <a:cubicBezTo>
                  <a:pt x="0" y="132779"/>
                  <a:pt x="38337" y="171116"/>
                  <a:pt x="85558" y="171116"/>
                </a:cubicBezTo>
                <a:close/>
                <a:moveTo>
                  <a:pt x="74863" y="53474"/>
                </a:moveTo>
                <a:cubicBezTo>
                  <a:pt x="74863" y="47571"/>
                  <a:pt x="79655" y="42779"/>
                  <a:pt x="85558" y="42779"/>
                </a:cubicBezTo>
                <a:cubicBezTo>
                  <a:pt x="91460" y="42779"/>
                  <a:pt x="96253" y="47571"/>
                  <a:pt x="96253" y="53474"/>
                </a:cubicBezTo>
                <a:cubicBezTo>
                  <a:pt x="96253" y="59376"/>
                  <a:pt x="91460" y="64168"/>
                  <a:pt x="85558" y="64168"/>
                </a:cubicBezTo>
                <a:cubicBezTo>
                  <a:pt x="79655" y="64168"/>
                  <a:pt x="74863" y="59376"/>
                  <a:pt x="74863" y="53474"/>
                </a:cubicBezTo>
                <a:close/>
                <a:moveTo>
                  <a:pt x="72189" y="74863"/>
                </a:moveTo>
                <a:lnTo>
                  <a:pt x="88232" y="74863"/>
                </a:lnTo>
                <a:cubicBezTo>
                  <a:pt x="92677" y="74863"/>
                  <a:pt x="96253" y="78439"/>
                  <a:pt x="96253" y="82884"/>
                </a:cubicBezTo>
                <a:lnTo>
                  <a:pt x="96253" y="112295"/>
                </a:lnTo>
                <a:lnTo>
                  <a:pt x="98926" y="112295"/>
                </a:lnTo>
                <a:cubicBezTo>
                  <a:pt x="103371" y="112295"/>
                  <a:pt x="106947" y="115871"/>
                  <a:pt x="106947" y="120316"/>
                </a:cubicBezTo>
                <a:cubicBezTo>
                  <a:pt x="106947" y="124761"/>
                  <a:pt x="103371" y="128337"/>
                  <a:pt x="98926" y="128337"/>
                </a:cubicBezTo>
                <a:lnTo>
                  <a:pt x="72189" y="128337"/>
                </a:lnTo>
                <a:cubicBezTo>
                  <a:pt x="67744" y="128337"/>
                  <a:pt x="64168" y="124761"/>
                  <a:pt x="64168" y="120316"/>
                </a:cubicBezTo>
                <a:cubicBezTo>
                  <a:pt x="64168" y="115871"/>
                  <a:pt x="67744" y="112295"/>
                  <a:pt x="72189" y="112295"/>
                </a:cubicBezTo>
                <a:lnTo>
                  <a:pt x="80211" y="112295"/>
                </a:lnTo>
                <a:lnTo>
                  <a:pt x="80211" y="90905"/>
                </a:lnTo>
                <a:lnTo>
                  <a:pt x="72189" y="90905"/>
                </a:lnTo>
                <a:cubicBezTo>
                  <a:pt x="67744" y="90905"/>
                  <a:pt x="64168" y="87329"/>
                  <a:pt x="64168" y="82884"/>
                </a:cubicBezTo>
                <a:cubicBezTo>
                  <a:pt x="64168" y="78439"/>
                  <a:pt x="67744" y="74863"/>
                  <a:pt x="72189" y="74863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3" name="Text 51"/>
          <p:cNvSpPr/>
          <p:nvPr/>
        </p:nvSpPr>
        <p:spPr>
          <a:xfrm>
            <a:off x="9076156" y="8262448"/>
            <a:ext cx="6334960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此阶段模型如同"博览群书但不懂社交规则"的学者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Pipeline Stage 2 &amp; 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SFT与RLHF：指令对齐阶段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240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828800"/>
            <a:ext cx="7442200" cy="6959600"/>
          </a:xfrm>
          <a:custGeom>
            <a:avLst/>
            <a:gdLst/>
            <a:ahLst/>
            <a:cxnLst/>
            <a:rect l="l" t="t" r="r" b="b"/>
            <a:pathLst>
              <a:path w="7442200" h="6959600">
                <a:moveTo>
                  <a:pt x="50800" y="0"/>
                </a:moveTo>
                <a:lnTo>
                  <a:pt x="7289785" y="0"/>
                </a:lnTo>
                <a:cubicBezTo>
                  <a:pt x="7373961" y="0"/>
                  <a:pt x="7442200" y="68239"/>
                  <a:pt x="7442200" y="152415"/>
                </a:cubicBezTo>
                <a:lnTo>
                  <a:pt x="7442200" y="6807185"/>
                </a:lnTo>
                <a:cubicBezTo>
                  <a:pt x="7442200" y="6891361"/>
                  <a:pt x="7373961" y="6959600"/>
                  <a:pt x="7289785" y="6959600"/>
                </a:cubicBezTo>
                <a:lnTo>
                  <a:pt x="50800" y="6959600"/>
                </a:lnTo>
                <a:cubicBezTo>
                  <a:pt x="22763" y="6959600"/>
                  <a:pt x="0" y="6936837"/>
                  <a:pt x="0" y="6908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828800"/>
            <a:ext cx="50800" cy="6959600"/>
          </a:xfrm>
          <a:custGeom>
            <a:avLst/>
            <a:gdLst/>
            <a:ahLst/>
            <a:cxnLst/>
            <a:rect l="l" t="t" r="r" b="b"/>
            <a:pathLst>
              <a:path w="50800" h="6959600">
                <a:moveTo>
                  <a:pt x="50800" y="0"/>
                </a:moveTo>
                <a:lnTo>
                  <a:pt x="50800" y="0"/>
                </a:lnTo>
                <a:lnTo>
                  <a:pt x="50800" y="6959600"/>
                </a:lnTo>
                <a:lnTo>
                  <a:pt x="50800" y="6959600"/>
                </a:lnTo>
                <a:cubicBezTo>
                  <a:pt x="22763" y="6959600"/>
                  <a:pt x="0" y="6936837"/>
                  <a:pt x="0" y="6908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7" name="Shape 5"/>
          <p:cNvSpPr/>
          <p:nvPr/>
        </p:nvSpPr>
        <p:spPr>
          <a:xfrm>
            <a:off x="86360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2675" y="22352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76400" y="2235200"/>
            <a:ext cx="2832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有监督微调（SFT）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09638" y="3060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1" name="Text 9"/>
          <p:cNvSpPr/>
          <p:nvPr/>
        </p:nvSpPr>
        <p:spPr>
          <a:xfrm>
            <a:off x="1155700" y="2997200"/>
            <a:ext cx="662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高质量问答对数据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63600" y="3505200"/>
            <a:ext cx="6908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人工编写的高质量问答对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进行训练，数据特点包括：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01700" y="4038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4" name="Text 12"/>
          <p:cNvSpPr/>
          <p:nvPr/>
        </p:nvSpPr>
        <p:spPr>
          <a:xfrm>
            <a:off x="1219200" y="3987800"/>
            <a:ext cx="314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格式统一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：标准化的输入输出结构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01700" y="4445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6" name="Text 14"/>
          <p:cNvSpPr/>
          <p:nvPr/>
        </p:nvSpPr>
        <p:spPr>
          <a:xfrm>
            <a:off x="1219200" y="43942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答案准确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：经过验证的正确内容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01700" y="48514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8" name="Text 16"/>
          <p:cNvSpPr/>
          <p:nvPr/>
        </p:nvSpPr>
        <p:spPr>
          <a:xfrm>
            <a:off x="1219200" y="4800600"/>
            <a:ext cx="314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多样性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：覆盖多种任务类型和领域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95350" y="5372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0" name="Text 18"/>
          <p:cNvSpPr/>
          <p:nvPr/>
        </p:nvSpPr>
        <p:spPr>
          <a:xfrm>
            <a:off x="1155700" y="5308600"/>
            <a:ext cx="662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训练目标与成果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3600" y="5816600"/>
            <a:ext cx="6908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模型学会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"指令遵循"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，从续写模式转为对话模式，显著降低答非所问概率，为后续对齐打下基础。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63600" y="6680200"/>
            <a:ext cx="6807200" cy="660400"/>
          </a:xfrm>
          <a:custGeom>
            <a:avLst/>
            <a:gdLst/>
            <a:ahLst/>
            <a:cxnLst/>
            <a:rect l="l" t="t" r="r" b="b"/>
            <a:pathLst>
              <a:path w="6807200" h="660400">
                <a:moveTo>
                  <a:pt x="101603" y="0"/>
                </a:moveTo>
                <a:lnTo>
                  <a:pt x="6705597" y="0"/>
                </a:lnTo>
                <a:cubicBezTo>
                  <a:pt x="6761711" y="0"/>
                  <a:pt x="6807200" y="45489"/>
                  <a:pt x="6807200" y="101603"/>
                </a:cubicBezTo>
                <a:lnTo>
                  <a:pt x="6807200" y="558797"/>
                </a:lnTo>
                <a:cubicBezTo>
                  <a:pt x="6807200" y="614911"/>
                  <a:pt x="6761711" y="660400"/>
                  <a:pt x="67055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3" name="Shape 21"/>
          <p:cNvSpPr/>
          <p:nvPr/>
        </p:nvSpPr>
        <p:spPr>
          <a:xfrm>
            <a:off x="1114425" y="69342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01714" y="133350"/>
                </a:moveTo>
                <a:cubicBezTo>
                  <a:pt x="104249" y="125606"/>
                  <a:pt x="109319" y="118591"/>
                  <a:pt x="115049" y="112549"/>
                </a:cubicBezTo>
                <a:cubicBezTo>
                  <a:pt x="126405" y="100603"/>
                  <a:pt x="133350" y="84455"/>
                  <a:pt x="133350" y="66675"/>
                </a:cubicBezTo>
                <a:cubicBezTo>
                  <a:pt x="133350" y="29865"/>
                  <a:pt x="103485" y="0"/>
                  <a:pt x="66675" y="0"/>
                </a:cubicBezTo>
                <a:cubicBezTo>
                  <a:pt x="29865" y="0"/>
                  <a:pt x="0" y="29865"/>
                  <a:pt x="0" y="66675"/>
                </a:cubicBezTo>
                <a:cubicBezTo>
                  <a:pt x="0" y="84455"/>
                  <a:pt x="6945" y="100603"/>
                  <a:pt x="18301" y="112549"/>
                </a:cubicBezTo>
                <a:cubicBezTo>
                  <a:pt x="24031" y="118591"/>
                  <a:pt x="29136" y="125606"/>
                  <a:pt x="31636" y="133350"/>
                </a:cubicBezTo>
                <a:lnTo>
                  <a:pt x="101679" y="133350"/>
                </a:lnTo>
                <a:close/>
                <a:moveTo>
                  <a:pt x="100013" y="150019"/>
                </a:moveTo>
                <a:lnTo>
                  <a:pt x="33337" y="150019"/>
                </a:lnTo>
                <a:lnTo>
                  <a:pt x="33337" y="155575"/>
                </a:lnTo>
                <a:cubicBezTo>
                  <a:pt x="33337" y="170924"/>
                  <a:pt x="45770" y="183356"/>
                  <a:pt x="61119" y="183356"/>
                </a:cubicBezTo>
                <a:lnTo>
                  <a:pt x="72231" y="183356"/>
                </a:lnTo>
                <a:cubicBezTo>
                  <a:pt x="87580" y="183356"/>
                  <a:pt x="100013" y="170924"/>
                  <a:pt x="100013" y="155575"/>
                </a:cubicBezTo>
                <a:lnTo>
                  <a:pt x="100013" y="150019"/>
                </a:lnTo>
                <a:close/>
                <a:moveTo>
                  <a:pt x="63897" y="38894"/>
                </a:moveTo>
                <a:cubicBezTo>
                  <a:pt x="50076" y="38894"/>
                  <a:pt x="38894" y="50076"/>
                  <a:pt x="38894" y="63897"/>
                </a:cubicBezTo>
                <a:cubicBezTo>
                  <a:pt x="38894" y="68516"/>
                  <a:pt x="35178" y="72231"/>
                  <a:pt x="30559" y="72231"/>
                </a:cubicBezTo>
                <a:cubicBezTo>
                  <a:pt x="25941" y="72231"/>
                  <a:pt x="22225" y="68516"/>
                  <a:pt x="22225" y="63897"/>
                </a:cubicBezTo>
                <a:cubicBezTo>
                  <a:pt x="22225" y="40873"/>
                  <a:pt x="40873" y="22225"/>
                  <a:pt x="63897" y="22225"/>
                </a:cubicBezTo>
                <a:cubicBezTo>
                  <a:pt x="68516" y="22225"/>
                  <a:pt x="72231" y="25941"/>
                  <a:pt x="72231" y="30559"/>
                </a:cubicBezTo>
                <a:cubicBezTo>
                  <a:pt x="72231" y="35178"/>
                  <a:pt x="68516" y="38894"/>
                  <a:pt x="63897" y="38894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4" name="Text 22"/>
          <p:cNvSpPr/>
          <p:nvPr/>
        </p:nvSpPr>
        <p:spPr>
          <a:xfrm>
            <a:off x="1390650" y="6883400"/>
            <a:ext cx="461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SFT如同"社交礼仪培训"，让模型学会如何与人类有效沟通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305800" y="1828800"/>
            <a:ext cx="7442200" cy="6959600"/>
          </a:xfrm>
          <a:custGeom>
            <a:avLst/>
            <a:gdLst/>
            <a:ahLst/>
            <a:cxnLst/>
            <a:rect l="l" t="t" r="r" b="b"/>
            <a:pathLst>
              <a:path w="7442200" h="6959600">
                <a:moveTo>
                  <a:pt x="50800" y="0"/>
                </a:moveTo>
                <a:lnTo>
                  <a:pt x="7289785" y="0"/>
                </a:lnTo>
                <a:cubicBezTo>
                  <a:pt x="7373961" y="0"/>
                  <a:pt x="7442200" y="68239"/>
                  <a:pt x="7442200" y="152415"/>
                </a:cubicBezTo>
                <a:lnTo>
                  <a:pt x="7442200" y="6807185"/>
                </a:lnTo>
                <a:cubicBezTo>
                  <a:pt x="7442200" y="6891361"/>
                  <a:pt x="7373961" y="6959600"/>
                  <a:pt x="7289785" y="6959600"/>
                </a:cubicBezTo>
                <a:lnTo>
                  <a:pt x="50800" y="6959600"/>
                </a:lnTo>
                <a:cubicBezTo>
                  <a:pt x="22763" y="6959600"/>
                  <a:pt x="0" y="6936837"/>
                  <a:pt x="0" y="6908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A2A2A"/>
          </a:solidFill>
          <a:ln/>
        </p:spPr>
      </p:sp>
      <p:sp>
        <p:nvSpPr>
          <p:cNvPr id="26" name="Shape 24"/>
          <p:cNvSpPr/>
          <p:nvPr/>
        </p:nvSpPr>
        <p:spPr>
          <a:xfrm>
            <a:off x="8305800" y="1828800"/>
            <a:ext cx="50800" cy="6959600"/>
          </a:xfrm>
          <a:custGeom>
            <a:avLst/>
            <a:gdLst/>
            <a:ahLst/>
            <a:cxnLst/>
            <a:rect l="l" t="t" r="r" b="b"/>
            <a:pathLst>
              <a:path w="50800" h="6959600">
                <a:moveTo>
                  <a:pt x="50800" y="0"/>
                </a:moveTo>
                <a:lnTo>
                  <a:pt x="50800" y="0"/>
                </a:lnTo>
                <a:lnTo>
                  <a:pt x="50800" y="6959600"/>
                </a:lnTo>
                <a:lnTo>
                  <a:pt x="50800" y="6959600"/>
                </a:lnTo>
                <a:cubicBezTo>
                  <a:pt x="22763" y="6959600"/>
                  <a:pt x="0" y="6936837"/>
                  <a:pt x="0" y="6908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7" name="Shape 25"/>
          <p:cNvSpPr/>
          <p:nvPr/>
        </p:nvSpPr>
        <p:spPr>
          <a:xfrm>
            <a:off x="863600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A67E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851106" y="22352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448800" y="2235200"/>
            <a:ext cx="3949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人类反馈强化学习（RLHF）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639175" y="30607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1" name="Text 29"/>
          <p:cNvSpPr/>
          <p:nvPr/>
        </p:nvSpPr>
        <p:spPr>
          <a:xfrm>
            <a:off x="8928100" y="2997200"/>
            <a:ext cx="662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人类排序训练奖励模型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636000" y="3505200"/>
            <a:ext cx="6908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对同一prompt生成多个答案，由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人类标注员排序打分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，用此数据训练奖励模型来评估回答质量。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636000" y="4318000"/>
            <a:ext cx="6807200" cy="558800"/>
          </a:xfrm>
          <a:custGeom>
            <a:avLst/>
            <a:gdLst/>
            <a:ahLst/>
            <a:cxnLst/>
            <a:rect l="l" t="t" r="r" b="b"/>
            <a:pathLst>
              <a:path w="6807200" h="558800">
                <a:moveTo>
                  <a:pt x="101601" y="0"/>
                </a:moveTo>
                <a:lnTo>
                  <a:pt x="6705599" y="0"/>
                </a:lnTo>
                <a:cubicBezTo>
                  <a:pt x="6761712" y="0"/>
                  <a:pt x="6807200" y="45488"/>
                  <a:pt x="6807200" y="101601"/>
                </a:cubicBezTo>
                <a:lnTo>
                  <a:pt x="6807200" y="457199"/>
                </a:lnTo>
                <a:cubicBezTo>
                  <a:pt x="6807200" y="513312"/>
                  <a:pt x="6761712" y="558800"/>
                  <a:pt x="67055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4" name="Shape 32"/>
          <p:cNvSpPr/>
          <p:nvPr/>
        </p:nvSpPr>
        <p:spPr>
          <a:xfrm>
            <a:off x="8813800" y="4495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77788" y="55563"/>
                </a:moveTo>
                <a:cubicBezTo>
                  <a:pt x="77788" y="49429"/>
                  <a:pt x="82767" y="44450"/>
                  <a:pt x="88900" y="44450"/>
                </a:cubicBezTo>
                <a:cubicBezTo>
                  <a:pt x="95033" y="44450"/>
                  <a:pt x="100013" y="49429"/>
                  <a:pt x="100013" y="55563"/>
                </a:cubicBezTo>
                <a:cubicBezTo>
                  <a:pt x="100013" y="61696"/>
                  <a:pt x="95033" y="66675"/>
                  <a:pt x="88900" y="66675"/>
                </a:cubicBezTo>
                <a:cubicBezTo>
                  <a:pt x="82767" y="66675"/>
                  <a:pt x="77788" y="61696"/>
                  <a:pt x="77788" y="55563"/>
                </a:cubicBezTo>
                <a:close/>
                <a:moveTo>
                  <a:pt x="75009" y="77788"/>
                </a:moveTo>
                <a:lnTo>
                  <a:pt x="91678" y="77788"/>
                </a:lnTo>
                <a:cubicBezTo>
                  <a:pt x="96297" y="77788"/>
                  <a:pt x="100013" y="81503"/>
                  <a:pt x="100013" y="86122"/>
                </a:cubicBezTo>
                <a:lnTo>
                  <a:pt x="100013" y="116681"/>
                </a:lnTo>
                <a:lnTo>
                  <a:pt x="102791" y="116681"/>
                </a:lnTo>
                <a:cubicBezTo>
                  <a:pt x="107409" y="116681"/>
                  <a:pt x="111125" y="120397"/>
                  <a:pt x="111125" y="125016"/>
                </a:cubicBezTo>
                <a:cubicBezTo>
                  <a:pt x="111125" y="129634"/>
                  <a:pt x="107409" y="133350"/>
                  <a:pt x="102791" y="133350"/>
                </a:cubicBezTo>
                <a:lnTo>
                  <a:pt x="75009" y="133350"/>
                </a:lnTo>
                <a:cubicBezTo>
                  <a:pt x="70391" y="133350"/>
                  <a:pt x="66675" y="129634"/>
                  <a:pt x="66675" y="125016"/>
                </a:cubicBezTo>
                <a:cubicBezTo>
                  <a:pt x="66675" y="120397"/>
                  <a:pt x="70391" y="116681"/>
                  <a:pt x="75009" y="116681"/>
                </a:cubicBezTo>
                <a:lnTo>
                  <a:pt x="83344" y="116681"/>
                </a:lnTo>
                <a:lnTo>
                  <a:pt x="83344" y="94456"/>
                </a:lnTo>
                <a:lnTo>
                  <a:pt x="75009" y="94456"/>
                </a:lnTo>
                <a:cubicBezTo>
                  <a:pt x="70391" y="94456"/>
                  <a:pt x="66675" y="90741"/>
                  <a:pt x="66675" y="86122"/>
                </a:cubicBezTo>
                <a:cubicBezTo>
                  <a:pt x="66675" y="81503"/>
                  <a:pt x="70391" y="77788"/>
                  <a:pt x="75009" y="77788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5" name="Text 33"/>
          <p:cNvSpPr/>
          <p:nvPr/>
        </p:nvSpPr>
        <p:spPr>
          <a:xfrm>
            <a:off x="9118600" y="4470400"/>
            <a:ext cx="626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奖励模型学会预测人类偏好，为后续强化学习提供信号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639175" y="51435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71450" y="14288"/>
                </a:moveTo>
                <a:lnTo>
                  <a:pt x="228600" y="14288"/>
                </a:lnTo>
                <a:cubicBezTo>
                  <a:pt x="236503" y="14288"/>
                  <a:pt x="242888" y="20672"/>
                  <a:pt x="242888" y="28575"/>
                </a:cubicBezTo>
                <a:cubicBezTo>
                  <a:pt x="242888" y="36478"/>
                  <a:pt x="236503" y="42863"/>
                  <a:pt x="228600" y="42863"/>
                </a:cubicBezTo>
                <a:lnTo>
                  <a:pt x="177879" y="42863"/>
                </a:lnTo>
                <a:cubicBezTo>
                  <a:pt x="175558" y="54382"/>
                  <a:pt x="167655" y="63892"/>
                  <a:pt x="157163" y="68446"/>
                </a:cubicBezTo>
                <a:lnTo>
                  <a:pt x="157163" y="200025"/>
                </a:lnTo>
                <a:lnTo>
                  <a:pt x="228600" y="200025"/>
                </a:lnTo>
                <a:cubicBezTo>
                  <a:pt x="236503" y="200025"/>
                  <a:pt x="242888" y="206410"/>
                  <a:pt x="242888" y="214313"/>
                </a:cubicBezTo>
                <a:cubicBezTo>
                  <a:pt x="242888" y="222215"/>
                  <a:pt x="236503" y="228600"/>
                  <a:pt x="228600" y="228600"/>
                </a:cubicBezTo>
                <a:lnTo>
                  <a:pt x="57150" y="228600"/>
                </a:lnTo>
                <a:cubicBezTo>
                  <a:pt x="49247" y="228600"/>
                  <a:pt x="42863" y="222215"/>
                  <a:pt x="42863" y="214313"/>
                </a:cubicBezTo>
                <a:cubicBezTo>
                  <a:pt x="42863" y="206410"/>
                  <a:pt x="49247" y="200025"/>
                  <a:pt x="57150" y="200025"/>
                </a:cubicBezTo>
                <a:lnTo>
                  <a:pt x="128588" y="200025"/>
                </a:lnTo>
                <a:lnTo>
                  <a:pt x="128588" y="68446"/>
                </a:lnTo>
                <a:cubicBezTo>
                  <a:pt x="118095" y="63847"/>
                  <a:pt x="110192" y="54337"/>
                  <a:pt x="107871" y="42863"/>
                </a:cubicBezTo>
                <a:lnTo>
                  <a:pt x="57150" y="42863"/>
                </a:lnTo>
                <a:cubicBezTo>
                  <a:pt x="49247" y="42863"/>
                  <a:pt x="42863" y="36478"/>
                  <a:pt x="42863" y="28575"/>
                </a:cubicBezTo>
                <a:cubicBezTo>
                  <a:pt x="42863" y="20672"/>
                  <a:pt x="49247" y="14288"/>
                  <a:pt x="57150" y="14288"/>
                </a:cubicBezTo>
                <a:lnTo>
                  <a:pt x="114300" y="14288"/>
                </a:lnTo>
                <a:cubicBezTo>
                  <a:pt x="120819" y="5626"/>
                  <a:pt x="131177" y="0"/>
                  <a:pt x="142875" y="0"/>
                </a:cubicBezTo>
                <a:cubicBezTo>
                  <a:pt x="154573" y="0"/>
                  <a:pt x="164931" y="5626"/>
                  <a:pt x="171450" y="14288"/>
                </a:cubicBezTo>
                <a:close/>
                <a:moveTo>
                  <a:pt x="196275" y="142875"/>
                </a:moveTo>
                <a:lnTo>
                  <a:pt x="260925" y="142875"/>
                </a:lnTo>
                <a:lnTo>
                  <a:pt x="228600" y="87422"/>
                </a:lnTo>
                <a:lnTo>
                  <a:pt x="196275" y="142875"/>
                </a:lnTo>
                <a:close/>
                <a:moveTo>
                  <a:pt x="228600" y="185738"/>
                </a:moveTo>
                <a:cubicBezTo>
                  <a:pt x="200516" y="185738"/>
                  <a:pt x="177165" y="170557"/>
                  <a:pt x="172343" y="150510"/>
                </a:cubicBezTo>
                <a:cubicBezTo>
                  <a:pt x="171182" y="145599"/>
                  <a:pt x="172789" y="140553"/>
                  <a:pt x="175334" y="136178"/>
                </a:cubicBezTo>
                <a:lnTo>
                  <a:pt x="217840" y="63311"/>
                </a:lnTo>
                <a:cubicBezTo>
                  <a:pt x="220072" y="59472"/>
                  <a:pt x="224180" y="57150"/>
                  <a:pt x="228600" y="57150"/>
                </a:cubicBezTo>
                <a:cubicBezTo>
                  <a:pt x="233020" y="57150"/>
                  <a:pt x="237128" y="59516"/>
                  <a:pt x="239360" y="63311"/>
                </a:cubicBezTo>
                <a:lnTo>
                  <a:pt x="281866" y="136178"/>
                </a:lnTo>
                <a:cubicBezTo>
                  <a:pt x="284411" y="140553"/>
                  <a:pt x="286018" y="145599"/>
                  <a:pt x="284857" y="150510"/>
                </a:cubicBezTo>
                <a:cubicBezTo>
                  <a:pt x="280035" y="170512"/>
                  <a:pt x="256684" y="185738"/>
                  <a:pt x="228600" y="185738"/>
                </a:cubicBezTo>
                <a:close/>
                <a:moveTo>
                  <a:pt x="56614" y="87422"/>
                </a:moveTo>
                <a:lnTo>
                  <a:pt x="24289" y="142875"/>
                </a:lnTo>
                <a:lnTo>
                  <a:pt x="88984" y="142875"/>
                </a:lnTo>
                <a:lnTo>
                  <a:pt x="56614" y="87422"/>
                </a:lnTo>
                <a:close/>
                <a:moveTo>
                  <a:pt x="402" y="150510"/>
                </a:moveTo>
                <a:cubicBezTo>
                  <a:pt x="-759" y="145599"/>
                  <a:pt x="848" y="140553"/>
                  <a:pt x="3393" y="136178"/>
                </a:cubicBezTo>
                <a:lnTo>
                  <a:pt x="45899" y="63311"/>
                </a:lnTo>
                <a:cubicBezTo>
                  <a:pt x="48131" y="59472"/>
                  <a:pt x="52239" y="57150"/>
                  <a:pt x="56659" y="57150"/>
                </a:cubicBezTo>
                <a:cubicBezTo>
                  <a:pt x="61079" y="57150"/>
                  <a:pt x="65187" y="59516"/>
                  <a:pt x="67419" y="63311"/>
                </a:cubicBezTo>
                <a:lnTo>
                  <a:pt x="109924" y="136178"/>
                </a:lnTo>
                <a:cubicBezTo>
                  <a:pt x="112469" y="140553"/>
                  <a:pt x="114077" y="145599"/>
                  <a:pt x="112916" y="150510"/>
                </a:cubicBezTo>
                <a:cubicBezTo>
                  <a:pt x="108094" y="170512"/>
                  <a:pt x="84743" y="185738"/>
                  <a:pt x="56659" y="185738"/>
                </a:cubicBezTo>
                <a:cubicBezTo>
                  <a:pt x="28575" y="185738"/>
                  <a:pt x="5224" y="170557"/>
                  <a:pt x="402" y="15051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37" name="Text 35"/>
          <p:cNvSpPr/>
          <p:nvPr/>
        </p:nvSpPr>
        <p:spPr>
          <a:xfrm>
            <a:off x="8928100" y="5080000"/>
            <a:ext cx="662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价值观对齐：安全、有用、礼貌、无害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36000" y="5588000"/>
            <a:ext cx="6908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使用奖励模型通过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强化学习算法（如PPO）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更新语言模型参数，使输出对齐人类价值观。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636000" y="6400800"/>
            <a:ext cx="3352800" cy="457200"/>
          </a:xfrm>
          <a:custGeom>
            <a:avLst/>
            <a:gdLst/>
            <a:ahLst/>
            <a:cxnLst/>
            <a:rect l="l" t="t" r="r" b="b"/>
            <a:pathLst>
              <a:path w="3352800" h="457200">
                <a:moveTo>
                  <a:pt x="50799" y="0"/>
                </a:moveTo>
                <a:lnTo>
                  <a:pt x="3302001" y="0"/>
                </a:lnTo>
                <a:cubicBezTo>
                  <a:pt x="3330056" y="0"/>
                  <a:pt x="3352800" y="22744"/>
                  <a:pt x="3352800" y="50799"/>
                </a:cubicBezTo>
                <a:lnTo>
                  <a:pt x="3352800" y="406401"/>
                </a:lnTo>
                <a:cubicBezTo>
                  <a:pt x="3352800" y="434456"/>
                  <a:pt x="3330056" y="457200"/>
                  <a:pt x="33020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0" name="Shape 38"/>
          <p:cNvSpPr/>
          <p:nvPr/>
        </p:nvSpPr>
        <p:spPr>
          <a:xfrm>
            <a:off x="8763000" y="6527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1" name="Text 39"/>
          <p:cNvSpPr/>
          <p:nvPr/>
        </p:nvSpPr>
        <p:spPr>
          <a:xfrm>
            <a:off x="9093200" y="65024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拒绝有害请求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2090400" y="6400800"/>
            <a:ext cx="3352800" cy="457200"/>
          </a:xfrm>
          <a:custGeom>
            <a:avLst/>
            <a:gdLst/>
            <a:ahLst/>
            <a:cxnLst/>
            <a:rect l="l" t="t" r="r" b="b"/>
            <a:pathLst>
              <a:path w="3352800" h="457200">
                <a:moveTo>
                  <a:pt x="50799" y="0"/>
                </a:moveTo>
                <a:lnTo>
                  <a:pt x="3302001" y="0"/>
                </a:lnTo>
                <a:cubicBezTo>
                  <a:pt x="3330056" y="0"/>
                  <a:pt x="3352800" y="22744"/>
                  <a:pt x="3352800" y="50799"/>
                </a:cubicBezTo>
                <a:lnTo>
                  <a:pt x="3352800" y="406401"/>
                </a:lnTo>
                <a:cubicBezTo>
                  <a:pt x="3352800" y="434456"/>
                  <a:pt x="3330056" y="457200"/>
                  <a:pt x="33020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3" name="Shape 41"/>
          <p:cNvSpPr/>
          <p:nvPr/>
        </p:nvSpPr>
        <p:spPr>
          <a:xfrm>
            <a:off x="12217400" y="6527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31750" y="63500"/>
                </a:moveTo>
                <a:cubicBezTo>
                  <a:pt x="38775" y="63500"/>
                  <a:pt x="44450" y="69175"/>
                  <a:pt x="44450" y="76200"/>
                </a:cubicBezTo>
                <a:lnTo>
                  <a:pt x="44450" y="177800"/>
                </a:lnTo>
                <a:cubicBezTo>
                  <a:pt x="44450" y="184825"/>
                  <a:pt x="38775" y="190500"/>
                  <a:pt x="31750" y="190500"/>
                </a:cubicBezTo>
                <a:lnTo>
                  <a:pt x="12700" y="190500"/>
                </a:lnTo>
                <a:cubicBezTo>
                  <a:pt x="5675" y="190500"/>
                  <a:pt x="0" y="184825"/>
                  <a:pt x="0" y="177800"/>
                </a:cubicBezTo>
                <a:lnTo>
                  <a:pt x="0" y="76200"/>
                </a:lnTo>
                <a:cubicBezTo>
                  <a:pt x="0" y="69175"/>
                  <a:pt x="5675" y="63500"/>
                  <a:pt x="12700" y="63500"/>
                </a:cubicBezTo>
                <a:lnTo>
                  <a:pt x="31750" y="63500"/>
                </a:lnTo>
                <a:close/>
                <a:moveTo>
                  <a:pt x="107394" y="6350"/>
                </a:moveTo>
                <a:cubicBezTo>
                  <a:pt x="118229" y="6350"/>
                  <a:pt x="127000" y="15121"/>
                  <a:pt x="127000" y="25956"/>
                </a:cubicBezTo>
                <a:lnTo>
                  <a:pt x="127000" y="27623"/>
                </a:lnTo>
                <a:cubicBezTo>
                  <a:pt x="127000" y="30321"/>
                  <a:pt x="126484" y="33020"/>
                  <a:pt x="125492" y="35520"/>
                </a:cubicBezTo>
                <a:lnTo>
                  <a:pt x="114300" y="63500"/>
                </a:lnTo>
                <a:lnTo>
                  <a:pt x="177800" y="63500"/>
                </a:lnTo>
                <a:cubicBezTo>
                  <a:pt x="188317" y="63500"/>
                  <a:pt x="196850" y="72033"/>
                  <a:pt x="196850" y="82550"/>
                </a:cubicBezTo>
                <a:cubicBezTo>
                  <a:pt x="196850" y="90368"/>
                  <a:pt x="192127" y="97076"/>
                  <a:pt x="185380" y="100013"/>
                </a:cubicBezTo>
                <a:cubicBezTo>
                  <a:pt x="192127" y="102949"/>
                  <a:pt x="196850" y="109657"/>
                  <a:pt x="196850" y="117475"/>
                </a:cubicBezTo>
                <a:cubicBezTo>
                  <a:pt x="196850" y="126762"/>
                  <a:pt x="190182" y="134501"/>
                  <a:pt x="181372" y="136168"/>
                </a:cubicBezTo>
                <a:cubicBezTo>
                  <a:pt x="183118" y="139065"/>
                  <a:pt x="184150" y="142438"/>
                  <a:pt x="184150" y="146050"/>
                </a:cubicBezTo>
                <a:cubicBezTo>
                  <a:pt x="184150" y="154861"/>
                  <a:pt x="178197" y="162243"/>
                  <a:pt x="170101" y="164425"/>
                </a:cubicBezTo>
                <a:cubicBezTo>
                  <a:pt x="170974" y="166608"/>
                  <a:pt x="171450" y="168989"/>
                  <a:pt x="171450" y="171450"/>
                </a:cubicBezTo>
                <a:cubicBezTo>
                  <a:pt x="171450" y="181967"/>
                  <a:pt x="162917" y="190500"/>
                  <a:pt x="152400" y="190500"/>
                </a:cubicBezTo>
                <a:lnTo>
                  <a:pt x="117515" y="190500"/>
                </a:lnTo>
                <a:cubicBezTo>
                  <a:pt x="103108" y="190500"/>
                  <a:pt x="89098" y="185579"/>
                  <a:pt x="77867" y="176570"/>
                </a:cubicBezTo>
                <a:lnTo>
                  <a:pt x="73025" y="172720"/>
                </a:lnTo>
                <a:cubicBezTo>
                  <a:pt x="66993" y="167918"/>
                  <a:pt x="63500" y="160615"/>
                  <a:pt x="63500" y="152876"/>
                </a:cubicBezTo>
                <a:lnTo>
                  <a:pt x="63500" y="78819"/>
                </a:lnTo>
                <a:cubicBezTo>
                  <a:pt x="63500" y="72906"/>
                  <a:pt x="64889" y="67072"/>
                  <a:pt x="67508" y="61793"/>
                </a:cubicBezTo>
                <a:lnTo>
                  <a:pt x="89813" y="17185"/>
                </a:lnTo>
                <a:cubicBezTo>
                  <a:pt x="93147" y="10557"/>
                  <a:pt x="99933" y="6350"/>
                  <a:pt x="107394" y="635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4" name="Text 42"/>
          <p:cNvSpPr/>
          <p:nvPr/>
        </p:nvSpPr>
        <p:spPr>
          <a:xfrm>
            <a:off x="12547600" y="65024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提供有用信息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636000" y="6959600"/>
            <a:ext cx="3352800" cy="457200"/>
          </a:xfrm>
          <a:custGeom>
            <a:avLst/>
            <a:gdLst/>
            <a:ahLst/>
            <a:cxnLst/>
            <a:rect l="l" t="t" r="r" b="b"/>
            <a:pathLst>
              <a:path w="3352800" h="457200">
                <a:moveTo>
                  <a:pt x="50799" y="0"/>
                </a:moveTo>
                <a:lnTo>
                  <a:pt x="3302001" y="0"/>
                </a:lnTo>
                <a:cubicBezTo>
                  <a:pt x="3330056" y="0"/>
                  <a:pt x="3352800" y="22744"/>
                  <a:pt x="3352800" y="50799"/>
                </a:cubicBezTo>
                <a:lnTo>
                  <a:pt x="3352800" y="406401"/>
                </a:lnTo>
                <a:cubicBezTo>
                  <a:pt x="3352800" y="434456"/>
                  <a:pt x="3330056" y="457200"/>
                  <a:pt x="33020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6" name="Shape 44"/>
          <p:cNvSpPr/>
          <p:nvPr/>
        </p:nvSpPr>
        <p:spPr>
          <a:xfrm>
            <a:off x="8763000" y="7086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65643" y="127754"/>
                </a:moveTo>
                <a:cubicBezTo>
                  <a:pt x="73739" y="138867"/>
                  <a:pt x="86836" y="146050"/>
                  <a:pt x="101600" y="146050"/>
                </a:cubicBezTo>
                <a:cubicBezTo>
                  <a:pt x="116364" y="146050"/>
                  <a:pt x="129461" y="138867"/>
                  <a:pt x="137557" y="127754"/>
                </a:cubicBezTo>
                <a:cubicBezTo>
                  <a:pt x="140653" y="123507"/>
                  <a:pt x="146606" y="122555"/>
                  <a:pt x="150852" y="125651"/>
                </a:cubicBezTo>
                <a:cubicBezTo>
                  <a:pt x="155099" y="128746"/>
                  <a:pt x="156051" y="134699"/>
                  <a:pt x="152956" y="138946"/>
                </a:cubicBezTo>
                <a:cubicBezTo>
                  <a:pt x="141407" y="154781"/>
                  <a:pt x="122714" y="165100"/>
                  <a:pt x="101600" y="165100"/>
                </a:cubicBezTo>
                <a:cubicBezTo>
                  <a:pt x="80486" y="165100"/>
                  <a:pt x="61793" y="154781"/>
                  <a:pt x="50244" y="138946"/>
                </a:cubicBezTo>
                <a:cubicBezTo>
                  <a:pt x="47149" y="134699"/>
                  <a:pt x="48101" y="128746"/>
                  <a:pt x="52348" y="125651"/>
                </a:cubicBezTo>
                <a:cubicBezTo>
                  <a:pt x="56594" y="122555"/>
                  <a:pt x="62547" y="123508"/>
                  <a:pt x="65643" y="127754"/>
                </a:cubicBezTo>
                <a:close/>
                <a:moveTo>
                  <a:pt x="57150" y="82550"/>
                </a:moveTo>
                <a:cubicBezTo>
                  <a:pt x="57150" y="75541"/>
                  <a:pt x="62841" y="69850"/>
                  <a:pt x="69850" y="69850"/>
                </a:cubicBezTo>
                <a:cubicBezTo>
                  <a:pt x="76859" y="69850"/>
                  <a:pt x="82550" y="75541"/>
                  <a:pt x="82550" y="82550"/>
                </a:cubicBezTo>
                <a:cubicBezTo>
                  <a:pt x="82550" y="89559"/>
                  <a:pt x="76859" y="95250"/>
                  <a:pt x="69850" y="95250"/>
                </a:cubicBezTo>
                <a:cubicBezTo>
                  <a:pt x="62841" y="95250"/>
                  <a:pt x="57150" y="89559"/>
                  <a:pt x="57150" y="82550"/>
                </a:cubicBezTo>
                <a:close/>
                <a:moveTo>
                  <a:pt x="133350" y="69850"/>
                </a:moveTo>
                <a:cubicBezTo>
                  <a:pt x="140359" y="69850"/>
                  <a:pt x="146050" y="75541"/>
                  <a:pt x="146050" y="82550"/>
                </a:cubicBezTo>
                <a:cubicBezTo>
                  <a:pt x="146050" y="89559"/>
                  <a:pt x="140359" y="95250"/>
                  <a:pt x="133350" y="95250"/>
                </a:cubicBezTo>
                <a:cubicBezTo>
                  <a:pt x="126341" y="95250"/>
                  <a:pt x="120650" y="89559"/>
                  <a:pt x="120650" y="82550"/>
                </a:cubicBezTo>
                <a:cubicBezTo>
                  <a:pt x="120650" y="75541"/>
                  <a:pt x="126341" y="69850"/>
                  <a:pt x="133350" y="6985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47" name="Text 45"/>
          <p:cNvSpPr/>
          <p:nvPr/>
        </p:nvSpPr>
        <p:spPr>
          <a:xfrm>
            <a:off x="9093200" y="70612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保持礼貌友善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2090400" y="6959600"/>
            <a:ext cx="3352800" cy="457200"/>
          </a:xfrm>
          <a:custGeom>
            <a:avLst/>
            <a:gdLst/>
            <a:ahLst/>
            <a:cxnLst/>
            <a:rect l="l" t="t" r="r" b="b"/>
            <a:pathLst>
              <a:path w="3352800" h="457200">
                <a:moveTo>
                  <a:pt x="50799" y="0"/>
                </a:moveTo>
                <a:lnTo>
                  <a:pt x="3302001" y="0"/>
                </a:lnTo>
                <a:cubicBezTo>
                  <a:pt x="3330056" y="0"/>
                  <a:pt x="3352800" y="22744"/>
                  <a:pt x="3352800" y="50799"/>
                </a:cubicBezTo>
                <a:lnTo>
                  <a:pt x="3352800" y="406401"/>
                </a:lnTo>
                <a:cubicBezTo>
                  <a:pt x="3352800" y="434456"/>
                  <a:pt x="3330056" y="457200"/>
                  <a:pt x="33020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9" name="Shape 47"/>
          <p:cNvSpPr/>
          <p:nvPr/>
        </p:nvSpPr>
        <p:spPr>
          <a:xfrm>
            <a:off x="12217400" y="7086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7434" y="0"/>
                  <a:pt x="112792" y="3215"/>
                  <a:pt x="115570" y="8334"/>
                </a:cubicBezTo>
                <a:lnTo>
                  <a:pt x="201295" y="167084"/>
                </a:lnTo>
                <a:cubicBezTo>
                  <a:pt x="203954" y="172006"/>
                  <a:pt x="203835" y="177959"/>
                  <a:pt x="200978" y="182761"/>
                </a:cubicBezTo>
                <a:cubicBezTo>
                  <a:pt x="198120" y="187563"/>
                  <a:pt x="192921" y="190500"/>
                  <a:pt x="187325" y="190500"/>
                </a:cubicBezTo>
                <a:lnTo>
                  <a:pt x="15875" y="190500"/>
                </a:lnTo>
                <a:cubicBezTo>
                  <a:pt x="10279" y="190500"/>
                  <a:pt x="5120" y="187563"/>
                  <a:pt x="2223" y="182761"/>
                </a:cubicBezTo>
                <a:cubicBezTo>
                  <a:pt x="-675" y="177959"/>
                  <a:pt x="-754" y="172006"/>
                  <a:pt x="1905" y="167084"/>
                </a:cubicBezTo>
                <a:lnTo>
                  <a:pt x="87630" y="8334"/>
                </a:lnTo>
                <a:cubicBezTo>
                  <a:pt x="90408" y="3215"/>
                  <a:pt x="95766" y="0"/>
                  <a:pt x="101600" y="0"/>
                </a:cubicBezTo>
                <a:close/>
                <a:moveTo>
                  <a:pt x="101600" y="66675"/>
                </a:moveTo>
                <a:cubicBezTo>
                  <a:pt x="96322" y="66675"/>
                  <a:pt x="92075" y="70922"/>
                  <a:pt x="92075" y="76200"/>
                </a:cubicBezTo>
                <a:lnTo>
                  <a:pt x="92075" y="120650"/>
                </a:lnTo>
                <a:cubicBezTo>
                  <a:pt x="92075" y="125928"/>
                  <a:pt x="96322" y="130175"/>
                  <a:pt x="101600" y="130175"/>
                </a:cubicBezTo>
                <a:cubicBezTo>
                  <a:pt x="106878" y="130175"/>
                  <a:pt x="111125" y="125928"/>
                  <a:pt x="111125" y="120650"/>
                </a:cubicBezTo>
                <a:lnTo>
                  <a:pt x="111125" y="76200"/>
                </a:lnTo>
                <a:cubicBezTo>
                  <a:pt x="111125" y="70922"/>
                  <a:pt x="106878" y="66675"/>
                  <a:pt x="101600" y="66675"/>
                </a:cubicBezTo>
                <a:close/>
                <a:moveTo>
                  <a:pt x="112197" y="152400"/>
                </a:moveTo>
                <a:cubicBezTo>
                  <a:pt x="112438" y="148467"/>
                  <a:pt x="110476" y="144724"/>
                  <a:pt x="107104" y="142685"/>
                </a:cubicBezTo>
                <a:cubicBezTo>
                  <a:pt x="103732" y="140645"/>
                  <a:pt x="99507" y="140645"/>
                  <a:pt x="96135" y="142685"/>
                </a:cubicBezTo>
                <a:cubicBezTo>
                  <a:pt x="92764" y="144724"/>
                  <a:pt x="90802" y="148467"/>
                  <a:pt x="91043" y="152400"/>
                </a:cubicBezTo>
                <a:cubicBezTo>
                  <a:pt x="90802" y="156333"/>
                  <a:pt x="92764" y="160076"/>
                  <a:pt x="96135" y="162115"/>
                </a:cubicBezTo>
                <a:cubicBezTo>
                  <a:pt x="99507" y="164155"/>
                  <a:pt x="103732" y="164155"/>
                  <a:pt x="107104" y="162115"/>
                </a:cubicBezTo>
                <a:cubicBezTo>
                  <a:pt x="110476" y="160076"/>
                  <a:pt x="112438" y="156333"/>
                  <a:pt x="112197" y="15240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0" name="Text 48"/>
          <p:cNvSpPr/>
          <p:nvPr/>
        </p:nvSpPr>
        <p:spPr>
          <a:xfrm>
            <a:off x="12547600" y="70612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承认知识局限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648700" y="7620000"/>
            <a:ext cx="6794500" cy="863600"/>
          </a:xfrm>
          <a:custGeom>
            <a:avLst/>
            <a:gdLst/>
            <a:ahLst/>
            <a:cxnLst/>
            <a:rect l="l" t="t" r="r" b="b"/>
            <a:pathLst>
              <a:path w="6794500" h="863600">
                <a:moveTo>
                  <a:pt x="25400" y="0"/>
                </a:moveTo>
                <a:lnTo>
                  <a:pt x="6692897" y="0"/>
                </a:lnTo>
                <a:cubicBezTo>
                  <a:pt x="6749011" y="0"/>
                  <a:pt x="6794500" y="45489"/>
                  <a:pt x="6794500" y="101603"/>
                </a:cubicBezTo>
                <a:lnTo>
                  <a:pt x="6794500" y="761997"/>
                </a:lnTo>
                <a:cubicBezTo>
                  <a:pt x="6794500" y="818111"/>
                  <a:pt x="6749011" y="863600"/>
                  <a:pt x="6692897" y="863600"/>
                </a:cubicBezTo>
                <a:lnTo>
                  <a:pt x="25400" y="863600"/>
                </a:lnTo>
                <a:cubicBezTo>
                  <a:pt x="11381" y="863600"/>
                  <a:pt x="0" y="852219"/>
                  <a:pt x="0" y="8382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>
              <a:alpha val="10196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8648700" y="7620000"/>
            <a:ext cx="25400" cy="863600"/>
          </a:xfrm>
          <a:custGeom>
            <a:avLst/>
            <a:gdLst/>
            <a:ahLst/>
            <a:cxnLst/>
            <a:rect l="l" t="t" r="r" b="b"/>
            <a:pathLst>
              <a:path w="25400" h="863600">
                <a:moveTo>
                  <a:pt x="25400" y="0"/>
                </a:moveTo>
                <a:lnTo>
                  <a:pt x="25400" y="0"/>
                </a:lnTo>
                <a:lnTo>
                  <a:pt x="25400" y="863600"/>
                </a:lnTo>
                <a:lnTo>
                  <a:pt x="25400" y="863600"/>
                </a:lnTo>
                <a:cubicBezTo>
                  <a:pt x="11381" y="863600"/>
                  <a:pt x="0" y="852219"/>
                  <a:pt x="0" y="8382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3" name="Text 51"/>
          <p:cNvSpPr/>
          <p:nvPr/>
        </p:nvSpPr>
        <p:spPr>
          <a:xfrm>
            <a:off x="8813800" y="7772400"/>
            <a:ext cx="656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核心价值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813800" y="8077200"/>
            <a:ext cx="656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让模型既要有能力，更要有"品德"，确保AI安全可控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9ae4acaba7a2ec3161aad007439872bded939e97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7" b="78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81915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5" name="Text 2"/>
          <p:cNvSpPr/>
          <p:nvPr/>
        </p:nvSpPr>
        <p:spPr>
          <a:xfrm>
            <a:off x="682823" y="996950"/>
            <a:ext cx="64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24000" y="1047750"/>
            <a:ext cx="246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spc="200" kern="0" dirty="0">
                <a:solidFill>
                  <a:srgbClr val="00A6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THREE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343150"/>
            <a:ext cx="52324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关键局限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与风险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50355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9" name="Text 6"/>
          <p:cNvSpPr/>
          <p:nvPr/>
        </p:nvSpPr>
        <p:spPr>
          <a:xfrm>
            <a:off x="508000" y="5492750"/>
            <a:ext cx="4927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认识大模型的能力边界与应对策略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08000" y="6610350"/>
            <a:ext cx="1422400" cy="1714500"/>
          </a:xfrm>
          <a:custGeom>
            <a:avLst/>
            <a:gdLst/>
            <a:ahLst/>
            <a:cxnLst/>
            <a:rect l="l" t="t" r="r" b="b"/>
            <a:pathLst>
              <a:path w="1422400" h="1714500">
                <a:moveTo>
                  <a:pt x="25400" y="0"/>
                </a:moveTo>
                <a:lnTo>
                  <a:pt x="1397000" y="0"/>
                </a:lnTo>
                <a:cubicBezTo>
                  <a:pt x="1411028" y="0"/>
                  <a:pt x="1422400" y="11372"/>
                  <a:pt x="1422400" y="25400"/>
                </a:cubicBezTo>
                <a:lnTo>
                  <a:pt x="1422400" y="1612898"/>
                </a:lnTo>
                <a:cubicBezTo>
                  <a:pt x="1422400" y="1669011"/>
                  <a:pt x="1376911" y="1714500"/>
                  <a:pt x="1320798" y="1714500"/>
                </a:cubicBezTo>
                <a:lnTo>
                  <a:pt x="101602" y="1714500"/>
                </a:lnTo>
                <a:cubicBezTo>
                  <a:pt x="45489" y="1714500"/>
                  <a:pt x="0" y="1669011"/>
                  <a:pt x="0" y="1612898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08000" y="6610350"/>
            <a:ext cx="1422400" cy="25400"/>
          </a:xfrm>
          <a:custGeom>
            <a:avLst/>
            <a:gdLst/>
            <a:ahLst/>
            <a:cxnLst/>
            <a:rect l="l" t="t" r="r" b="b"/>
            <a:pathLst>
              <a:path w="1422400" h="25400">
                <a:moveTo>
                  <a:pt x="25400" y="0"/>
                </a:moveTo>
                <a:lnTo>
                  <a:pt x="1397000" y="0"/>
                </a:lnTo>
                <a:cubicBezTo>
                  <a:pt x="1411019" y="0"/>
                  <a:pt x="1422400" y="11381"/>
                  <a:pt x="1422400" y="25400"/>
                </a:cubicBezTo>
                <a:lnTo>
                  <a:pt x="1422400" y="25400"/>
                </a:lnTo>
                <a:lnTo>
                  <a:pt x="0" y="25400"/>
                </a:ln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2" name="Shape 9"/>
          <p:cNvSpPr/>
          <p:nvPr/>
        </p:nvSpPr>
        <p:spPr>
          <a:xfrm>
            <a:off x="1031875" y="68770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01439" y="0"/>
                  <a:pt x="211485" y="6028"/>
                  <a:pt x="216694" y="15627"/>
                </a:cubicBezTo>
                <a:lnTo>
                  <a:pt x="377428" y="313283"/>
                </a:lnTo>
                <a:cubicBezTo>
                  <a:pt x="382414" y="322511"/>
                  <a:pt x="382191" y="333673"/>
                  <a:pt x="376833" y="342677"/>
                </a:cubicBezTo>
                <a:cubicBezTo>
                  <a:pt x="371475" y="351681"/>
                  <a:pt x="361727" y="357188"/>
                  <a:pt x="351234" y="357188"/>
                </a:cubicBezTo>
                <a:lnTo>
                  <a:pt x="29766" y="357188"/>
                </a:lnTo>
                <a:cubicBezTo>
                  <a:pt x="19273" y="357188"/>
                  <a:pt x="9599" y="351681"/>
                  <a:pt x="4167" y="342677"/>
                </a:cubicBezTo>
                <a:cubicBezTo>
                  <a:pt x="-1265" y="333673"/>
                  <a:pt x="-1414" y="322511"/>
                  <a:pt x="3572" y="313283"/>
                </a:cubicBezTo>
                <a:lnTo>
                  <a:pt x="164306" y="15627"/>
                </a:lnTo>
                <a:cubicBezTo>
                  <a:pt x="169515" y="6028"/>
                  <a:pt x="179561" y="0"/>
                  <a:pt x="190500" y="0"/>
                </a:cubicBezTo>
                <a:close/>
                <a:moveTo>
                  <a:pt x="190500" y="125016"/>
                </a:moveTo>
                <a:cubicBezTo>
                  <a:pt x="180603" y="125016"/>
                  <a:pt x="172641" y="132978"/>
                  <a:pt x="172641" y="142875"/>
                </a:cubicBezTo>
                <a:lnTo>
                  <a:pt x="172641" y="226219"/>
                </a:lnTo>
                <a:cubicBezTo>
                  <a:pt x="172641" y="236116"/>
                  <a:pt x="180603" y="244078"/>
                  <a:pt x="190500" y="244078"/>
                </a:cubicBezTo>
                <a:cubicBezTo>
                  <a:pt x="200397" y="244078"/>
                  <a:pt x="208359" y="236116"/>
                  <a:pt x="208359" y="226219"/>
                </a:cubicBezTo>
                <a:lnTo>
                  <a:pt x="208359" y="142875"/>
                </a:lnTo>
                <a:cubicBezTo>
                  <a:pt x="208359" y="132978"/>
                  <a:pt x="200397" y="125016"/>
                  <a:pt x="190500" y="125016"/>
                </a:cubicBezTo>
                <a:close/>
                <a:moveTo>
                  <a:pt x="210369" y="285750"/>
                </a:moveTo>
                <a:cubicBezTo>
                  <a:pt x="210821" y="278375"/>
                  <a:pt x="207143" y="271358"/>
                  <a:pt x="200820" y="267534"/>
                </a:cubicBezTo>
                <a:cubicBezTo>
                  <a:pt x="194498" y="263710"/>
                  <a:pt x="186576" y="263710"/>
                  <a:pt x="180254" y="267534"/>
                </a:cubicBezTo>
                <a:cubicBezTo>
                  <a:pt x="173932" y="271358"/>
                  <a:pt x="170254" y="278375"/>
                  <a:pt x="170706" y="285750"/>
                </a:cubicBezTo>
                <a:cubicBezTo>
                  <a:pt x="170254" y="293125"/>
                  <a:pt x="173932" y="300142"/>
                  <a:pt x="180254" y="303966"/>
                </a:cubicBezTo>
                <a:cubicBezTo>
                  <a:pt x="186576" y="307790"/>
                  <a:pt x="194498" y="307790"/>
                  <a:pt x="200820" y="303966"/>
                </a:cubicBezTo>
                <a:cubicBezTo>
                  <a:pt x="207143" y="300142"/>
                  <a:pt x="210821" y="293125"/>
                  <a:pt x="210369" y="28575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3" name="Text 10"/>
          <p:cNvSpPr/>
          <p:nvPr/>
        </p:nvSpPr>
        <p:spPr>
          <a:xfrm>
            <a:off x="704850" y="741045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幻觉问题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17550" y="7816850"/>
            <a:ext cx="100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编造事实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184400" y="6610350"/>
            <a:ext cx="1422400" cy="1714500"/>
          </a:xfrm>
          <a:custGeom>
            <a:avLst/>
            <a:gdLst/>
            <a:ahLst/>
            <a:cxnLst/>
            <a:rect l="l" t="t" r="r" b="b"/>
            <a:pathLst>
              <a:path w="1422400" h="1714500">
                <a:moveTo>
                  <a:pt x="25400" y="0"/>
                </a:moveTo>
                <a:lnTo>
                  <a:pt x="1397000" y="0"/>
                </a:lnTo>
                <a:cubicBezTo>
                  <a:pt x="1411028" y="0"/>
                  <a:pt x="1422400" y="11372"/>
                  <a:pt x="1422400" y="25400"/>
                </a:cubicBezTo>
                <a:lnTo>
                  <a:pt x="1422400" y="1612898"/>
                </a:lnTo>
                <a:cubicBezTo>
                  <a:pt x="1422400" y="1669011"/>
                  <a:pt x="1376911" y="1714500"/>
                  <a:pt x="1320798" y="1714500"/>
                </a:cubicBezTo>
                <a:lnTo>
                  <a:pt x="101602" y="1714500"/>
                </a:lnTo>
                <a:cubicBezTo>
                  <a:pt x="45489" y="1714500"/>
                  <a:pt x="0" y="1669011"/>
                  <a:pt x="0" y="1612898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2184400" y="6610350"/>
            <a:ext cx="1422400" cy="25400"/>
          </a:xfrm>
          <a:custGeom>
            <a:avLst/>
            <a:gdLst/>
            <a:ahLst/>
            <a:cxnLst/>
            <a:rect l="l" t="t" r="r" b="b"/>
            <a:pathLst>
              <a:path w="1422400" h="25400">
                <a:moveTo>
                  <a:pt x="25400" y="0"/>
                </a:moveTo>
                <a:lnTo>
                  <a:pt x="1397000" y="0"/>
                </a:lnTo>
                <a:cubicBezTo>
                  <a:pt x="1411019" y="0"/>
                  <a:pt x="1422400" y="11381"/>
                  <a:pt x="1422400" y="25400"/>
                </a:cubicBezTo>
                <a:lnTo>
                  <a:pt x="1422400" y="25400"/>
                </a:lnTo>
                <a:lnTo>
                  <a:pt x="0" y="25400"/>
                </a:ln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7" name="Shape 14"/>
          <p:cNvSpPr/>
          <p:nvPr/>
        </p:nvSpPr>
        <p:spPr>
          <a:xfrm>
            <a:off x="2708275" y="68770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ubicBezTo>
                  <a:pt x="0" y="85360"/>
                  <a:pt x="85360" y="0"/>
                  <a:pt x="190500" y="0"/>
                </a:cubicBezTo>
                <a:close/>
                <a:moveTo>
                  <a:pt x="172641" y="89297"/>
                </a:moveTo>
                <a:lnTo>
                  <a:pt x="172641" y="190500"/>
                </a:lnTo>
                <a:cubicBezTo>
                  <a:pt x="172641" y="196453"/>
                  <a:pt x="175617" y="202034"/>
                  <a:pt x="180603" y="205383"/>
                </a:cubicBezTo>
                <a:lnTo>
                  <a:pt x="252040" y="253008"/>
                </a:lnTo>
                <a:cubicBezTo>
                  <a:pt x="260226" y="258514"/>
                  <a:pt x="271314" y="256282"/>
                  <a:pt x="276820" y="248022"/>
                </a:cubicBezTo>
                <a:cubicBezTo>
                  <a:pt x="282327" y="239762"/>
                  <a:pt x="280095" y="228749"/>
                  <a:pt x="271835" y="223242"/>
                </a:cubicBezTo>
                <a:lnTo>
                  <a:pt x="208359" y="180975"/>
                </a:lnTo>
                <a:lnTo>
                  <a:pt x="208359" y="89297"/>
                </a:lnTo>
                <a:cubicBezTo>
                  <a:pt x="208359" y="79400"/>
                  <a:pt x="200397" y="71438"/>
                  <a:pt x="190500" y="71438"/>
                </a:cubicBezTo>
                <a:cubicBezTo>
                  <a:pt x="180603" y="71438"/>
                  <a:pt x="172641" y="79400"/>
                  <a:pt x="172641" y="89297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18" name="Text 15"/>
          <p:cNvSpPr/>
          <p:nvPr/>
        </p:nvSpPr>
        <p:spPr>
          <a:xfrm>
            <a:off x="2381250" y="741045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知识静止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393950" y="7816850"/>
            <a:ext cx="100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无实时性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3860800" y="6610350"/>
            <a:ext cx="1422400" cy="1714500"/>
          </a:xfrm>
          <a:custGeom>
            <a:avLst/>
            <a:gdLst/>
            <a:ahLst/>
            <a:cxnLst/>
            <a:rect l="l" t="t" r="r" b="b"/>
            <a:pathLst>
              <a:path w="1422400" h="1714500">
                <a:moveTo>
                  <a:pt x="25400" y="0"/>
                </a:moveTo>
                <a:lnTo>
                  <a:pt x="1397000" y="0"/>
                </a:lnTo>
                <a:cubicBezTo>
                  <a:pt x="1411028" y="0"/>
                  <a:pt x="1422400" y="11372"/>
                  <a:pt x="1422400" y="25400"/>
                </a:cubicBezTo>
                <a:lnTo>
                  <a:pt x="1422400" y="1612898"/>
                </a:lnTo>
                <a:cubicBezTo>
                  <a:pt x="1422400" y="1669011"/>
                  <a:pt x="1376911" y="1714500"/>
                  <a:pt x="1320798" y="1714500"/>
                </a:cubicBezTo>
                <a:lnTo>
                  <a:pt x="101602" y="1714500"/>
                </a:lnTo>
                <a:cubicBezTo>
                  <a:pt x="45489" y="1714500"/>
                  <a:pt x="0" y="1669011"/>
                  <a:pt x="0" y="1612898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2A2A2A">
              <a:alpha val="80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3860800" y="6610350"/>
            <a:ext cx="1422400" cy="25400"/>
          </a:xfrm>
          <a:custGeom>
            <a:avLst/>
            <a:gdLst/>
            <a:ahLst/>
            <a:cxnLst/>
            <a:rect l="l" t="t" r="r" b="b"/>
            <a:pathLst>
              <a:path w="1422400" h="25400">
                <a:moveTo>
                  <a:pt x="25400" y="0"/>
                </a:moveTo>
                <a:lnTo>
                  <a:pt x="1397000" y="0"/>
                </a:lnTo>
                <a:cubicBezTo>
                  <a:pt x="1411019" y="0"/>
                  <a:pt x="1422400" y="11381"/>
                  <a:pt x="1422400" y="25400"/>
                </a:cubicBezTo>
                <a:lnTo>
                  <a:pt x="1422400" y="25400"/>
                </a:lnTo>
                <a:lnTo>
                  <a:pt x="0" y="25400"/>
                </a:ln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2" name="Shape 19"/>
          <p:cNvSpPr/>
          <p:nvPr/>
        </p:nvSpPr>
        <p:spPr>
          <a:xfrm>
            <a:off x="4360863" y="687705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0510" y="-18529"/>
                </a:moveTo>
                <a:cubicBezTo>
                  <a:pt x="23515" y="-25524"/>
                  <a:pt x="12204" y="-25524"/>
                  <a:pt x="5283" y="-18529"/>
                </a:cubicBezTo>
                <a:cubicBezTo>
                  <a:pt x="-1637" y="-11534"/>
                  <a:pt x="-1712" y="-223"/>
                  <a:pt x="5209" y="6772"/>
                </a:cubicBezTo>
                <a:lnTo>
                  <a:pt x="398115" y="399678"/>
                </a:lnTo>
                <a:cubicBezTo>
                  <a:pt x="405110" y="406673"/>
                  <a:pt x="416421" y="406673"/>
                  <a:pt x="423342" y="399678"/>
                </a:cubicBezTo>
                <a:cubicBezTo>
                  <a:pt x="430262" y="392683"/>
                  <a:pt x="430337" y="381372"/>
                  <a:pt x="423342" y="374452"/>
                </a:cubicBezTo>
                <a:lnTo>
                  <a:pt x="231800" y="182835"/>
                </a:lnTo>
                <a:cubicBezTo>
                  <a:pt x="272728" y="174724"/>
                  <a:pt x="303609" y="138559"/>
                  <a:pt x="303609" y="95250"/>
                </a:cubicBezTo>
                <a:cubicBezTo>
                  <a:pt x="303609" y="45913"/>
                  <a:pt x="263649" y="5953"/>
                  <a:pt x="214313" y="5953"/>
                </a:cubicBezTo>
                <a:cubicBezTo>
                  <a:pt x="171004" y="5953"/>
                  <a:pt x="134838" y="36835"/>
                  <a:pt x="126727" y="77763"/>
                </a:cubicBezTo>
                <a:lnTo>
                  <a:pt x="30510" y="-18529"/>
                </a:lnTo>
                <a:close/>
                <a:moveTo>
                  <a:pt x="175320" y="227261"/>
                </a:moveTo>
                <a:cubicBezTo>
                  <a:pt x="110058" y="235595"/>
                  <a:pt x="59531" y="291331"/>
                  <a:pt x="59531" y="358899"/>
                </a:cubicBezTo>
                <a:cubicBezTo>
                  <a:pt x="59531" y="371103"/>
                  <a:pt x="69428" y="381000"/>
                  <a:pt x="81632" y="381000"/>
                </a:cubicBezTo>
                <a:lnTo>
                  <a:pt x="329059" y="381000"/>
                </a:lnTo>
                <a:lnTo>
                  <a:pt x="175320" y="227261"/>
                </a:lnTo>
                <a:close/>
              </a:path>
            </a:pathLst>
          </a:custGeom>
          <a:solidFill>
            <a:srgbClr val="00A67E"/>
          </a:solidFill>
          <a:ln/>
        </p:spPr>
      </p:sp>
      <p:sp>
        <p:nvSpPr>
          <p:cNvPr id="23" name="Text 20"/>
          <p:cNvSpPr/>
          <p:nvPr/>
        </p:nvSpPr>
        <p:spPr>
          <a:xfrm>
            <a:off x="4057650" y="741045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黑箱模型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070350" y="7816850"/>
            <a:ext cx="100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可解释性低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解密大模型：生成式AI究竟是如何思考的</dc:title>
  <dc:subject>解密大模型：生成式AI究竟是如何思考的</dc:subject>
  <dc:creator>Kimi</dc:creator>
  <cp:lastModifiedBy>Kimi</cp:lastModifiedBy>
  <cp:revision>1</cp:revision>
  <dcterms:created xsi:type="dcterms:W3CDTF">2025-12-24T16:03:07Z</dcterms:created>
  <dcterms:modified xsi:type="dcterms:W3CDTF">2025-12-24T16:03:07Z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解密大模型：生成式AI究竟是如何思考的","ContentProducer":"001191110108MACG2KBH8F10000","ProduceID":"19b51026-f422-84c9-8000-000067219701","ReservedCode1":"","ContentPropagator":"001191110108MACG2KBH8F20000","PropagateID":"19b51026-f422-84c9-8000-000067219701","ReservedCode2":""}</vt:lpwstr>
  </property>
</Properties>
</file>